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2E2"/>
          </a:solidFill>
        </a:fill>
      </a:tcStyle>
    </a:wholeTbl>
    <a:band2H>
      <a:tcTxStyle b="def" i="def"/>
      <a:tcStyle>
        <a:tcBdr/>
        <a:fill>
          <a:solidFill>
            <a:srgbClr val="E8EAF1"/>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7EF"/>
          </a:solidFill>
        </a:fill>
      </a:tcStyle>
    </a:wholeTbl>
    <a:band2H>
      <a:tcTxStyle b="def" i="def"/>
      <a:tcStyle>
        <a:tcBdr/>
        <a:fill>
          <a:solidFill>
            <a:srgbClr val="E7EC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F"/>
          </a:solidFill>
        </a:fill>
      </a:tcStyle>
    </a:wholeTbl>
    <a:band2H>
      <a:tcTxStyle b="def" i="def"/>
      <a:tcStyle>
        <a:tcBdr/>
        <a:fill>
          <a:solidFill>
            <a:srgbClr val="EFEE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en.m.wikipedia.org/wiki/Marketing_mix#Lauterborn.27s_four_Cs" TargetMode="External"/><Relationship Id="rId4" Type="http://schemas.openxmlformats.org/officeDocument/2006/relationships/hyperlink" Target="https://creativecommons.org/licenses/by-sa/4.0/"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s://en.m.wikipedia.org/wiki/Marketing_mix#Lauterborn.27s_four_Cs" TargetMode="External"/><Relationship Id="rId4" Type="http://schemas.openxmlformats.org/officeDocument/2006/relationships/hyperlink" Target="https://creativecommons.org/licenses/by-sa/4.0/"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s://en.m.wikipedia.org/wiki/Marketing_mix#Lauterborn.27s_four_Cs" TargetMode="External"/><Relationship Id="rId4" Type="http://schemas.openxmlformats.org/officeDocument/2006/relationships/hyperlink" Target="https://creativecommons.org/licenses/by-sa/4.0/"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en.m.wikipedia.org/wiki/Marketing_mix#Lauterborn.27s_four_Cs" TargetMode="External"/><Relationship Id="rId4" Type="http://schemas.openxmlformats.org/officeDocument/2006/relationships/hyperlink" Target="https://creativecommons.org/licenses/by-sa/4.0/"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s://en.m.wikipedia.org/wiki/Marketing_mix#Lauterborn.27s_four_Cs" TargetMode="External"/><Relationship Id="rId4" Type="http://schemas.openxmlformats.org/officeDocument/2006/relationships/hyperlink" Target="https://creativecommons.org/licenses/by-sa/4.0/"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creativecommons.org/licenses/by/4.0/"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s://creativecommons.org/licenses/by/4.0/"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 Id="rId3" Type="http://schemas.openxmlformats.org/officeDocument/2006/relationships/hyperlink" Target="https://creativecommons.org/licenses/by/4.0/"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https://creativecommons.org/licenses/by/4.0/"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s://www.yelp.com/biz/por-que-no-taqueria-portland"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s://www.flickr.com/photos/perspective/13987275038/" TargetMode="External"/><Relationship Id="rId4" Type="http://schemas.openxmlformats.org/officeDocument/2006/relationships/hyperlink" Target="https://creativecommons.org/licenses/by-sa/4.0/" TargetMode="External"/><Relationship Id="rId5" Type="http://schemas.openxmlformats.org/officeDocument/2006/relationships/hyperlink" Target="https://www.flickr.com/photos/lalalen/2565923132/" TargetMode="External"/><Relationship Id="rId6" Type="http://schemas.openxmlformats.org/officeDocument/2006/relationships/hyperlink" Target="https://creativecommons.org/licenses/by-nc-nd/4.0/"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www.thefreedictionary.com/advertising"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https://www.flickr.com/photos/fogfish/4404316225" TargetMode="External"/><Relationship Id="rId4" Type="http://schemas.openxmlformats.org/officeDocument/2006/relationships/hyperlink" Target="https://creativecommons.org/licenses/by-sa/4.0/"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www.flickr.com/photos/124247024@N07/14086869112/" TargetMode="External"/><Relationship Id="rId4" Type="http://schemas.openxmlformats.org/officeDocument/2006/relationships/hyperlink" Target="https://creativecommons.org/licenses/by-sa/4.0/"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creativecommons.org/licenses/by-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defRPr b="1"/>
            </a:pPr>
            <a:r>
              <a:t>The Marketing Concept</a:t>
            </a:r>
          </a:p>
          <a:p>
            <a:pPr/>
            <a:r>
              <a:t>Success depends on doing better than competitors at understanding, creating, delivering, and communicating value to their target customers</a:t>
            </a:r>
          </a:p>
          <a:p>
            <a:pPr>
              <a:defRPr b="1"/>
            </a:pPr>
            <a:r>
              <a:t>The Product Concept</a:t>
            </a:r>
          </a:p>
          <a:p>
            <a:pPr/>
            <a:r>
              <a:t>Success depends on creating the best, most innovative product for the lowest price</a:t>
            </a:r>
          </a:p>
          <a:p>
            <a:pPr>
              <a:defRPr b="1"/>
            </a:pPr>
            <a:r>
              <a:t>The Sales Concept</a:t>
            </a:r>
          </a:p>
          <a:p>
            <a:pPr/>
            <a:r>
              <a:t>Success depends on a good sales team with the right tools and incentives. </a:t>
            </a:r>
          </a:p>
          <a:p>
            <a:pPr>
              <a:defRPr b="1"/>
            </a:pPr>
            <a:r>
              <a:t>The Production Concept</a:t>
            </a:r>
          </a:p>
          <a:p>
            <a:pPr/>
            <a:r>
              <a:t>Success depends on low production costs, highly efficient processes, and mass distribution.</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Adapted from 4 Ps and 4 Cs chart. </a:t>
            </a:r>
            <a:r>
              <a:rPr b="1"/>
              <a:t>Provided by</a:t>
            </a:r>
            <a:r>
              <a:t>: Wikipedia. </a:t>
            </a:r>
            <a:r>
              <a:rPr b="1"/>
              <a:t>Located at</a:t>
            </a:r>
            <a:r>
              <a:t>: </a:t>
            </a:r>
            <a:r>
              <a:rPr b="1" u="sng">
                <a:solidFill>
                  <a:srgbClr val="9454C3"/>
                </a:solidFill>
                <a:uFill>
                  <a:solidFill>
                    <a:srgbClr val="9454C3"/>
                  </a:solidFill>
                </a:uFill>
                <a:hlinkClick r:id="rId3" invalidUrl="" action="" tgtFrame="" tooltip="" history="1" highlightClick="0" endSnd="0"/>
              </a:rPr>
              <a:t>https://en.m.wikipedia.org/wiki/Marketing_mix#Lauterborn.27s_four_Cs</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Adapted from 4 Ps and 4 Cs chart. </a:t>
            </a:r>
            <a:r>
              <a:rPr b="1"/>
              <a:t>Provided by</a:t>
            </a:r>
            <a:r>
              <a:t>: Wikipedia. </a:t>
            </a:r>
            <a:r>
              <a:rPr b="1"/>
              <a:t>Located at</a:t>
            </a:r>
            <a:r>
              <a:t>: </a:t>
            </a:r>
            <a:r>
              <a:rPr b="1" u="sng">
                <a:solidFill>
                  <a:srgbClr val="9454C3"/>
                </a:solidFill>
                <a:uFill>
                  <a:solidFill>
                    <a:srgbClr val="9454C3"/>
                  </a:solidFill>
                </a:uFill>
                <a:hlinkClick r:id="rId3" invalidUrl="" action="" tgtFrame="" tooltip="" history="1" highlightClick="0" endSnd="0"/>
              </a:rPr>
              <a:t>https://en.m.wikipedia.org/wiki/Marketing_mix#Lauterborn.27s_four_Cs</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Adapted from 4 Ps and 4 Cs chart. </a:t>
            </a:r>
            <a:r>
              <a:rPr b="1"/>
              <a:t>Provided by</a:t>
            </a:r>
            <a:r>
              <a:t>: Wikipedia. </a:t>
            </a:r>
            <a:r>
              <a:rPr b="1"/>
              <a:t>Located at</a:t>
            </a:r>
            <a:r>
              <a:t>: </a:t>
            </a:r>
            <a:r>
              <a:rPr b="1" u="sng">
                <a:solidFill>
                  <a:srgbClr val="9454C3"/>
                </a:solidFill>
                <a:uFill>
                  <a:solidFill>
                    <a:srgbClr val="9454C3"/>
                  </a:solidFill>
                </a:uFill>
                <a:hlinkClick r:id="rId3" invalidUrl="" action="" tgtFrame="" tooltip="" history="1" highlightClick="0" endSnd="0"/>
              </a:rPr>
              <a:t>https://en.m.wikipedia.org/wiki/Marketing_mix#Lauterborn.27s_four_Cs</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Adapted from 4 Ps and 4 Cs chart. </a:t>
            </a:r>
            <a:r>
              <a:rPr b="1"/>
              <a:t>Provided by</a:t>
            </a:r>
            <a:r>
              <a:t>: Wikipedia. </a:t>
            </a:r>
            <a:r>
              <a:rPr b="1"/>
              <a:t>Located at</a:t>
            </a:r>
            <a:r>
              <a:t>: </a:t>
            </a:r>
            <a:r>
              <a:rPr b="1" u="sng">
                <a:solidFill>
                  <a:srgbClr val="9454C3"/>
                </a:solidFill>
                <a:uFill>
                  <a:solidFill>
                    <a:srgbClr val="9454C3"/>
                  </a:solidFill>
                </a:uFill>
                <a:hlinkClick r:id="rId3" invalidUrl="" action="" tgtFrame="" tooltip="" history="1" highlightClick="0" endSnd="0"/>
              </a:rPr>
              <a:t>https://en.m.wikipedia.org/wiki/Marketing_mix#Lauterborn.27s_four_Cs</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Adapted from 4 Ps and 4 Cs chart. </a:t>
            </a:r>
            <a:r>
              <a:rPr b="1"/>
              <a:t>Provided by</a:t>
            </a:r>
            <a:r>
              <a:t>: Wikipedia. </a:t>
            </a:r>
            <a:r>
              <a:rPr b="1"/>
              <a:t>Located at</a:t>
            </a:r>
            <a:r>
              <a:t>: </a:t>
            </a:r>
            <a:r>
              <a:rPr b="1" u="sng">
                <a:solidFill>
                  <a:srgbClr val="9454C3"/>
                </a:solidFill>
                <a:uFill>
                  <a:solidFill>
                    <a:srgbClr val="9454C3"/>
                  </a:solidFill>
                </a:uFill>
                <a:hlinkClick r:id="rId3" invalidUrl="" action="" tgtFrame="" tooltip="" history="1" highlightClick="0" endSnd="0"/>
              </a:rPr>
              <a:t>https://en.m.wikipedia.org/wiki/Marketing_mix#Lauterborn.27s_four_Cs</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defRPr>
                <a:latin typeface="Tahoma"/>
                <a:ea typeface="Tahoma"/>
                <a:cs typeface="Tahoma"/>
                <a:sym typeface="Tahoma"/>
              </a:defRPr>
            </a:pPr>
            <a:r>
              <a:t>Revision and Adaptation. </a:t>
            </a:r>
            <a:r>
              <a:rPr b="1"/>
              <a:t>Authored by</a:t>
            </a:r>
            <a:r>
              <a:t>: Lumen Learning. </a:t>
            </a:r>
            <a:r>
              <a:rPr b="1"/>
              <a:t>License</a:t>
            </a:r>
            <a:r>
              <a:t>: </a:t>
            </a:r>
            <a:r>
              <a:rPr b="1" u="sng">
                <a:solidFill>
                  <a:srgbClr val="9454C3"/>
                </a:solidFill>
                <a:uFill>
                  <a:solidFill>
                    <a:srgbClr val="9454C3"/>
                  </a:solidFill>
                </a:uFill>
                <a:hlinkClick r:id="rId3" invalidUrl="" action="" tgtFrame="" tooltip="" history="1" highlightClick="0" endSnd="0"/>
              </a:rPr>
              <a:t>CC BY: Attribution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defRPr>
                <a:latin typeface="Tahoma"/>
                <a:ea typeface="Tahoma"/>
                <a:cs typeface="Tahoma"/>
                <a:sym typeface="Tahoma"/>
              </a:defRPr>
            </a:pPr>
            <a:r>
              <a:t>Revision and Adaptation. </a:t>
            </a:r>
            <a:r>
              <a:rPr b="1"/>
              <a:t>Authored by</a:t>
            </a:r>
            <a:r>
              <a:t>: Lumen Learning. </a:t>
            </a:r>
            <a:r>
              <a:rPr b="1"/>
              <a:t>License</a:t>
            </a:r>
            <a:r>
              <a:t>: </a:t>
            </a:r>
            <a:r>
              <a:rPr b="1" u="sng">
                <a:solidFill>
                  <a:srgbClr val="9454C3"/>
                </a:solidFill>
                <a:uFill>
                  <a:solidFill>
                    <a:srgbClr val="9454C3"/>
                  </a:solidFill>
                </a:uFill>
                <a:hlinkClick r:id="rId3" invalidUrl="" action="" tgtFrame="" tooltip="" history="1" highlightClick="0" endSnd="0"/>
              </a:rPr>
              <a:t>CC BY: Attribution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defRPr>
                <a:latin typeface="Tahoma"/>
                <a:ea typeface="Tahoma"/>
                <a:cs typeface="Tahoma"/>
                <a:sym typeface="Tahoma"/>
              </a:defRPr>
            </a:pPr>
            <a:r>
              <a:t>Revision and Adaptation. </a:t>
            </a:r>
            <a:r>
              <a:rPr b="1"/>
              <a:t>Authored by</a:t>
            </a:r>
            <a:r>
              <a:t>: Lumen Learning. </a:t>
            </a:r>
            <a:r>
              <a:rPr b="1"/>
              <a:t>License</a:t>
            </a:r>
            <a:r>
              <a:t>: </a:t>
            </a:r>
            <a:r>
              <a:rPr b="1" u="sng">
                <a:solidFill>
                  <a:srgbClr val="9454C3"/>
                </a:solidFill>
                <a:uFill>
                  <a:solidFill>
                    <a:srgbClr val="9454C3"/>
                  </a:solidFill>
                </a:uFill>
                <a:hlinkClick r:id="rId3" invalidUrl="" action="" tgtFrame="" tooltip="" history="1" highlightClick="0" endSnd="0"/>
              </a:rPr>
              <a:t>CC BY: Attribution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a:p>
        </p:txBody>
      </p:sp>
      <p:sp>
        <p:nvSpPr>
          <p:cNvPr id="117" name="Shape 117"/>
          <p:cNvSpPr/>
          <p:nvPr>
            <p:ph type="body" sz="quarter" idx="1"/>
          </p:nvPr>
        </p:nvSpPr>
        <p:spPr>
          <a:prstGeom prst="rect">
            <a:avLst/>
          </a:prstGeom>
        </p:spPr>
        <p:txBody>
          <a:bodyPr/>
          <a:lstStyle/>
          <a:p>
            <a:pPr/>
            <a:r>
              <a:t>Screen shot of Amazon unicorn recommendations. </a:t>
            </a:r>
            <a:r>
              <a:rPr b="1"/>
              <a:t>Provided by</a:t>
            </a:r>
            <a:r>
              <a:t>: Amazon. </a:t>
            </a:r>
            <a:r>
              <a:rPr b="1"/>
              <a:t>License</a:t>
            </a:r>
            <a:r>
              <a:t>: </a:t>
            </a:r>
            <a:r>
              <a:rPr i="1"/>
              <a:t>All Rights Reserved</a:t>
            </a:r>
            <a:r>
              <a:t>. </a:t>
            </a:r>
            <a:r>
              <a:rPr b="1"/>
              <a:t>License Terms</a:t>
            </a:r>
            <a:r>
              <a:t>: Fair Use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What Is Marketing?, Marketing Creates Value for Customers. </a:t>
            </a:r>
            <a:r>
              <a:rPr b="1"/>
              <a:t>Authored by</a:t>
            </a:r>
            <a:r>
              <a:t>: Lumen Learning. </a:t>
            </a:r>
            <a:r>
              <a:rPr b="1"/>
              <a:t>License</a:t>
            </a:r>
            <a:r>
              <a:t>: </a:t>
            </a:r>
            <a:r>
              <a:rPr b="1" i="1" u="sng">
                <a:solidFill>
                  <a:srgbClr val="9454C3"/>
                </a:solidFill>
                <a:uFill>
                  <a:solidFill>
                    <a:srgbClr val="9454C3"/>
                  </a:solidFill>
                </a:uFill>
                <a:hlinkClick r:id="rId3" invalidUrl="" action="" tgtFrame="" tooltip="" history="1" highlightClick="0" endSnd="0"/>
              </a:rPr>
              <a:t>CC BY: Attribution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Screen Shot of Yelp Review. </a:t>
            </a:r>
            <a:r>
              <a:rPr b="1"/>
              <a:t>Authored by</a:t>
            </a:r>
            <a:r>
              <a:t>: Yelp.com. </a:t>
            </a:r>
            <a:r>
              <a:rPr b="1"/>
              <a:t>Located at</a:t>
            </a:r>
            <a:r>
              <a:t>: </a:t>
            </a:r>
            <a:r>
              <a:rPr b="1" u="sng">
                <a:solidFill>
                  <a:srgbClr val="9454C3"/>
                </a:solidFill>
                <a:uFill>
                  <a:solidFill>
                    <a:srgbClr val="9454C3"/>
                  </a:solidFill>
                </a:uFill>
                <a:hlinkClick r:id="rId3" invalidUrl="" action="" tgtFrame="" tooltip="" history="1" highlightClick="0" endSnd="0"/>
              </a:rPr>
              <a:t>https://www.yelp.com/biz/por-que-no-taqueria-portland</a:t>
            </a:r>
            <a:r>
              <a:t>. </a:t>
            </a:r>
            <a:r>
              <a:rPr b="1"/>
              <a:t>License</a:t>
            </a:r>
            <a:r>
              <a:t>: </a:t>
            </a:r>
            <a:r>
              <a:rPr i="1"/>
              <a:t>All Rights Reserved</a:t>
            </a:r>
            <a:r>
              <a:t>. </a:t>
            </a:r>
            <a:r>
              <a:rPr b="1"/>
              <a:t>License Terms</a:t>
            </a:r>
            <a:r>
              <a:t>: Fair Use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Global Race for the Cure. </a:t>
            </a:r>
            <a:r>
              <a:rPr b="1"/>
              <a:t>Authored by</a:t>
            </a:r>
            <a:r>
              <a:t>: Elvert Barnes. </a:t>
            </a:r>
            <a:r>
              <a:rPr b="1"/>
              <a:t>Located at</a:t>
            </a:r>
            <a:r>
              <a:t>: </a:t>
            </a:r>
            <a:r>
              <a:rPr b="1" u="sng">
                <a:solidFill>
                  <a:srgbClr val="9454C3"/>
                </a:solidFill>
                <a:uFill>
                  <a:solidFill>
                    <a:srgbClr val="9454C3"/>
                  </a:solidFill>
                </a:uFill>
                <a:hlinkClick r:id="rId3" invalidUrl="" action="" tgtFrame="" tooltip="" history="1" highlightClick="0" endSnd="0"/>
              </a:rPr>
              <a:t>https://www.flickr.com/photos/perspective/13987275038/</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Attribution-ShareAlike</a:t>
            </a:r>
            <a:endParaRPr b="1" i="1" u="sng"/>
          </a:p>
          <a:p>
            <a:pPr>
              <a:defRPr b="1" i="1" u="sng"/>
            </a:pPr>
          </a:p>
          <a:p>
            <a:pPr/>
            <a:r>
              <a:t>Flugtag (22). </a:t>
            </a:r>
            <a:r>
              <a:rPr b="1"/>
              <a:t>Authored by</a:t>
            </a:r>
            <a:r>
              <a:t>: Helen Crook. </a:t>
            </a:r>
            <a:r>
              <a:rPr b="1"/>
              <a:t>Located at</a:t>
            </a:r>
            <a:r>
              <a:t>: </a:t>
            </a:r>
            <a:r>
              <a:rPr b="1" u="sng">
                <a:solidFill>
                  <a:srgbClr val="9454C3"/>
                </a:solidFill>
                <a:uFill>
                  <a:solidFill>
                    <a:srgbClr val="9454C3"/>
                  </a:solidFill>
                </a:uFill>
                <a:hlinkClick r:id="rId5" invalidUrl="" action="" tgtFrame="" tooltip="" history="1" highlightClick="0" endSnd="0"/>
              </a:rPr>
              <a:t>https://www.flickr.com/photos/lalalen/2565923132/</a:t>
            </a:r>
            <a:r>
              <a:t>. </a:t>
            </a:r>
            <a:r>
              <a:rPr b="1"/>
              <a:t>License</a:t>
            </a:r>
            <a:r>
              <a:t>: </a:t>
            </a:r>
            <a:r>
              <a:rPr b="1" i="1" u="sng">
                <a:solidFill>
                  <a:srgbClr val="9454C3"/>
                </a:solidFill>
                <a:uFill>
                  <a:solidFill>
                    <a:srgbClr val="9454C3"/>
                  </a:solidFill>
                </a:uFill>
                <a:hlinkClick r:id="rId6" invalidUrl="" action="" tgtFrame="" tooltip="" history="1" highlightClick="0" endSnd="0"/>
              </a:rPr>
              <a:t>CC BY-NC-ND: Attribution-NonCommercial-NoDerivatives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[1] "Advertising." The Free Dictionary. Accessed September 10, 2019. </a:t>
            </a:r>
            <a:r>
              <a:rPr b="1" u="sng">
                <a:solidFill>
                  <a:srgbClr val="9454C3"/>
                </a:solidFill>
                <a:uFill>
                  <a:solidFill>
                    <a:srgbClr val="9454C3"/>
                  </a:solidFill>
                </a:uFill>
                <a:hlinkClick r:id="rId3" invalidUrl="" action="" tgtFrame="" tooltip="" history="1" highlightClick="0" endSnd="0"/>
              </a:rPr>
              <a:t>http://www.thefreedictionary.com/advertising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a:latin typeface="Tahoma"/>
                <a:ea typeface="Tahoma"/>
                <a:cs typeface="Tahoma"/>
                <a:sym typeface="Tahoma"/>
              </a:defRPr>
            </a:pPr>
            <a:r>
              <a:t>Customer Profile Dimensions. </a:t>
            </a:r>
            <a:r>
              <a:rPr b="1"/>
              <a:t>Authored by</a:t>
            </a:r>
            <a:r>
              <a:t>: fogfish. </a:t>
            </a:r>
            <a:r>
              <a:rPr b="1"/>
              <a:t>Located at</a:t>
            </a:r>
            <a:r>
              <a:t>: </a:t>
            </a:r>
            <a:r>
              <a:rPr b="1" u="sng">
                <a:solidFill>
                  <a:srgbClr val="9454C3"/>
                </a:solidFill>
                <a:uFill>
                  <a:solidFill>
                    <a:srgbClr val="9454C3"/>
                  </a:solidFill>
                </a:uFill>
                <a:hlinkClick r:id="rId3" invalidUrl="" action="" tgtFrame="" tooltip="" history="1" highlightClick="0" endSnd="0"/>
              </a:rPr>
              <a:t>https://www.flickr.com/photos/fogfish/4404316225</a:t>
            </a:r>
            <a:r>
              <a:t>. </a:t>
            </a:r>
            <a:r>
              <a:rPr b="1"/>
              <a:t>License</a:t>
            </a:r>
            <a:r>
              <a:t>: </a:t>
            </a:r>
            <a:r>
              <a:rPr b="1" u="sng">
                <a:solidFill>
                  <a:srgbClr val="9454C3"/>
                </a:solidFill>
                <a:uFill>
                  <a:solidFill>
                    <a:srgbClr val="9454C3"/>
                  </a:solidFill>
                </a:uFill>
                <a:hlinkClick r:id="rId4" invalidUrl="" action="" tgtFrame="" tooltip="" history="1" highlightClick="0" endSnd="0"/>
              </a:rPr>
              <a:t>CC BY-SA: Attribution-</a:t>
            </a:r>
            <a:r>
              <a:rPr b="1" u="sng">
                <a:solidFill>
                  <a:srgbClr val="9454C3"/>
                </a:solidFill>
                <a:uFill>
                  <a:solidFill>
                    <a:srgbClr val="9454C3"/>
                  </a:solidFill>
                </a:uFill>
                <a:hlinkClick r:id="rId4" invalidUrl="" action="" tgtFrame="" tooltip="" history="1" highlightClick="0" endSnd="0"/>
              </a:rPr>
              <a:t>ShareAlike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Apples--Stand Out. </a:t>
            </a:r>
            <a:r>
              <a:rPr b="1"/>
              <a:t>Authored by</a:t>
            </a:r>
            <a:r>
              <a:t>: Flazingo Photos. </a:t>
            </a:r>
            <a:r>
              <a:rPr b="1"/>
              <a:t>Located at</a:t>
            </a:r>
            <a:r>
              <a:t>: </a:t>
            </a:r>
            <a:r>
              <a:rPr b="1" u="sng">
                <a:solidFill>
                  <a:srgbClr val="9454C3"/>
                </a:solidFill>
                <a:uFill>
                  <a:solidFill>
                    <a:srgbClr val="9454C3"/>
                  </a:solidFill>
                </a:uFill>
                <a:hlinkClick r:id="rId3" invalidUrl="" action="" tgtFrame="" tooltip="" history="1" highlightClick="0" endSnd="0"/>
              </a:rPr>
              <a:t>https://www.flickr.com/photos/124247024@N07/14086869112/</a:t>
            </a:r>
            <a:r>
              <a:t>. </a:t>
            </a:r>
            <a:r>
              <a:rPr b="1"/>
              <a:t>License</a:t>
            </a:r>
            <a:r>
              <a:t>: </a:t>
            </a:r>
            <a:r>
              <a:rPr b="1" i="1" u="sng">
                <a:solidFill>
                  <a:srgbClr val="9454C3"/>
                </a:solidFill>
                <a:uFill>
                  <a:solidFill>
                    <a:srgbClr val="9454C3"/>
                  </a:solidFill>
                </a:uFill>
                <a:hlinkClick r:id="rId4" invalidUrl="" action="" tgtFrame="" tooltip="" history="1" highlightClick="0" endSnd="0"/>
              </a:rPr>
              <a:t>CC BY-SA: Attribution-</a:t>
            </a:r>
            <a:r>
              <a:rPr b="1" i="1" u="sng">
                <a:solidFill>
                  <a:srgbClr val="9454C3"/>
                </a:solidFill>
                <a:uFill>
                  <a:solidFill>
                    <a:srgbClr val="9454C3"/>
                  </a:solidFill>
                </a:uFill>
                <a:hlinkClick r:id="rId4" invalidUrl="" action="" tgtFrame="" tooltip="" history="1" highlightClick="0" endSnd="0"/>
              </a:rPr>
              <a:t>ShareAlike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Defining the Marketing Mix. </a:t>
            </a:r>
            <a:r>
              <a:rPr b="1"/>
              <a:t>Provided by</a:t>
            </a:r>
            <a:r>
              <a:t>: Lumen Learning. </a:t>
            </a:r>
            <a:r>
              <a:rPr b="1"/>
              <a:t>License</a:t>
            </a:r>
            <a:r>
              <a:t>: </a:t>
            </a:r>
            <a:r>
              <a:rPr b="1" i="1" u="sng">
                <a:solidFill>
                  <a:srgbClr val="9454C3"/>
                </a:solidFill>
                <a:uFill>
                  <a:solidFill>
                    <a:srgbClr val="9454C3"/>
                  </a:solidFill>
                </a:uFill>
                <a:hlinkClick r:id="rId3" invalidUrl="" action="" tgtFrame="" tooltip="" history="1" highlightClick="0" endSnd="0"/>
              </a:rPr>
              <a:t>CC BY-SA: Attribution-</a:t>
            </a:r>
            <a:r>
              <a:rPr b="1" i="1" u="sng">
                <a:solidFill>
                  <a:srgbClr val="9454C3"/>
                </a:solidFill>
                <a:uFill>
                  <a:solidFill>
                    <a:srgbClr val="9454C3"/>
                  </a:solidFill>
                </a:uFill>
                <a:hlinkClick r:id="rId3" invalidUrl="" action="" tgtFrame="" tooltip="" history="1" highlightClick="0" endSnd="0"/>
              </a:rPr>
              <a:t>ShareAlike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Google Shape;14;p3"/>
          <p:cNvSpPr/>
          <p:nvPr/>
        </p:nvSpPr>
        <p:spPr>
          <a:xfrm>
            <a:off x="-1" y="552196"/>
            <a:ext cx="12207242" cy="2688336"/>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13" name="Course Title"/>
          <p:cNvSpPr txBox="1"/>
          <p:nvPr>
            <p:ph type="title" hasCustomPrompt="1"/>
          </p:nvPr>
        </p:nvSpPr>
        <p:spPr>
          <a:xfrm>
            <a:off x="1519518" y="0"/>
            <a:ext cx="9144001" cy="2387600"/>
          </a:xfrm>
          <a:prstGeom prst="rect">
            <a:avLst/>
          </a:prstGeom>
        </p:spPr>
        <p:txBody>
          <a:bodyPr anchor="b"/>
          <a:lstStyle>
            <a:lvl1pPr>
              <a:defRPr sz="4100">
                <a:solidFill>
                  <a:srgbClr val="F1F7FB"/>
                </a:solidFill>
              </a:defRPr>
            </a:lvl1pPr>
          </a:lstStyle>
          <a:p>
            <a:pPr/>
            <a:r>
              <a:t>Course Title</a:t>
            </a:r>
          </a:p>
        </p:txBody>
      </p:sp>
      <p:sp>
        <p:nvSpPr>
          <p:cNvPr id="14" name="Body Level One…"/>
          <p:cNvSpPr txBox="1"/>
          <p:nvPr>
            <p:ph type="body" sz="half" idx="1" hasCustomPrompt="1"/>
          </p:nvPr>
        </p:nvSpPr>
        <p:spPr>
          <a:xfrm>
            <a:off x="0" y="2661428"/>
            <a:ext cx="12192000" cy="1655762"/>
          </a:xfrm>
          <a:prstGeom prst="rect">
            <a:avLst/>
          </a:prstGeom>
        </p:spPr>
        <p:txBody>
          <a:bodyPr>
            <a:normAutofit fontScale="100000" lnSpcReduction="0"/>
          </a:bodyPr>
          <a:lstStyle>
            <a:lvl1pPr marL="406400" indent="-355600" algn="ctr">
              <a:spcBef>
                <a:spcPts val="700"/>
              </a:spcBef>
              <a:buClrTx/>
              <a:buSzTx/>
              <a:buFontTx/>
              <a:buNone/>
              <a:defRPr sz="1800">
                <a:solidFill>
                  <a:srgbClr val="F1F7FB"/>
                </a:solidFill>
              </a:defRPr>
            </a:lvl1pPr>
            <a:lvl2pPr marL="406400" indent="127000" algn="ctr">
              <a:spcBef>
                <a:spcPts val="700"/>
              </a:spcBef>
              <a:buClrTx/>
              <a:buSzTx/>
              <a:buFontTx/>
              <a:buNone/>
              <a:defRPr sz="1800">
                <a:solidFill>
                  <a:srgbClr val="F1F7FB"/>
                </a:solidFill>
              </a:defRPr>
            </a:lvl2pPr>
            <a:lvl3pPr marL="406400" indent="609600" algn="ctr">
              <a:spcBef>
                <a:spcPts val="700"/>
              </a:spcBef>
              <a:buClrTx/>
              <a:buSzTx/>
              <a:buFontTx/>
              <a:buNone/>
              <a:defRPr sz="1800">
                <a:solidFill>
                  <a:srgbClr val="F1F7FB"/>
                </a:solidFill>
              </a:defRPr>
            </a:lvl3pPr>
            <a:lvl4pPr marL="406400" indent="1079500" algn="ctr">
              <a:spcBef>
                <a:spcPts val="700"/>
              </a:spcBef>
              <a:buClrTx/>
              <a:buSzTx/>
              <a:buFontTx/>
              <a:buNone/>
              <a:defRPr sz="1800">
                <a:solidFill>
                  <a:srgbClr val="F1F7FB"/>
                </a:solidFill>
              </a:defRPr>
            </a:lvl4pPr>
            <a:lvl5pPr marL="406400" indent="1536700" algn="ctr">
              <a:spcBef>
                <a:spcPts val="700"/>
              </a:spcBef>
              <a:buClrTx/>
              <a:buSzTx/>
              <a:buFontTx/>
              <a:buNone/>
              <a:defRPr sz="1800">
                <a:solidFill>
                  <a:srgbClr val="F1F7FB"/>
                </a:solidFill>
              </a:defRPr>
            </a:lvl5pPr>
          </a:lstStyle>
          <a:p>
            <a:pPr/>
            <a:r>
              <a:t>Module: </a:t>
            </a:r>
          </a:p>
          <a:p>
            <a:pPr lvl="1"/>
            <a:r>
              <a:t/>
            </a:r>
          </a:p>
          <a:p>
            <a:pPr lvl="2"/>
            <a:r>
              <a:t/>
            </a:r>
          </a:p>
          <a:p>
            <a:pPr lvl="3"/>
            <a:r>
              <a:t/>
            </a:r>
          </a:p>
          <a:p>
            <a:pPr lvl="4"/>
            <a:r>
              <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2" name="Title Text"/>
          <p:cNvSpPr txBox="1"/>
          <p:nvPr>
            <p:ph type="title"/>
          </p:nvPr>
        </p:nvSpPr>
        <p:spPr>
          <a:prstGeom prst="rect">
            <a:avLst/>
          </a:prstGeom>
        </p:spPr>
        <p:txBody>
          <a:bodyPr/>
          <a:lstStyle/>
          <a:p>
            <a:pPr/>
            <a:r>
              <a:t>Title Text</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0" name="Title Text"/>
          <p:cNvSpPr txBox="1"/>
          <p:nvPr>
            <p:ph type="title"/>
          </p:nvPr>
        </p:nvSpPr>
        <p:spPr>
          <a:xfrm>
            <a:off x="838200" y="365127"/>
            <a:ext cx="10515600" cy="1325563"/>
          </a:xfrm>
          <a:prstGeom prst="rect">
            <a:avLst/>
          </a:prstGeom>
        </p:spPr>
        <p:txBody>
          <a:bodyPr/>
          <a:lstStyle>
            <a:lvl1pPr algn="l">
              <a:defRPr sz="3300">
                <a:solidFill>
                  <a:srgbClr val="000000"/>
                </a:solidFill>
              </a:defRPr>
            </a:lvl1pPr>
          </a:lstStyle>
          <a:p>
            <a:pPr/>
            <a:r>
              <a:t>Title Text</a:t>
            </a:r>
          </a:p>
        </p:txBody>
      </p:sp>
      <p:sp>
        <p:nvSpPr>
          <p:cNvPr id="31" name="Body Level One…"/>
          <p:cNvSpPr txBox="1"/>
          <p:nvPr>
            <p:ph type="body" idx="1"/>
          </p:nvPr>
        </p:nvSpPr>
        <p:spPr>
          <a:xfrm>
            <a:off x="838200" y="1825625"/>
            <a:ext cx="10515600" cy="4351338"/>
          </a:xfrm>
          <a:prstGeom prst="rect">
            <a:avLst/>
          </a:prstGeom>
        </p:spPr>
        <p:txBody>
          <a:bodyPr>
            <a:normAutofit fontScale="100000" lnSpcReduction="0"/>
          </a:bodyPr>
          <a:lstStyle>
            <a:lvl1pPr marL="342900" indent="-304800">
              <a:spcBef>
                <a:spcPts val="700"/>
              </a:spcBef>
              <a:buSzPts val="2100"/>
              <a:defRPr sz="2100"/>
            </a:lvl1pPr>
            <a:lvl2pPr marL="733425" indent="-333375">
              <a:spcBef>
                <a:spcPts val="700"/>
              </a:spcBef>
              <a:buSzPts val="2100"/>
              <a:defRPr sz="2100"/>
            </a:lvl2pPr>
            <a:lvl3pPr marL="1135380" indent="-373380">
              <a:spcBef>
                <a:spcPts val="700"/>
              </a:spcBef>
              <a:buSzPts val="2100"/>
              <a:defRPr sz="2100"/>
            </a:lvl3pPr>
            <a:lvl4pPr marL="1529861" indent="-415436">
              <a:spcBef>
                <a:spcPts val="700"/>
              </a:spcBef>
              <a:buSzPts val="2100"/>
              <a:defRPr sz="2100"/>
            </a:lvl4pPr>
            <a:lvl5pPr marL="1872761" indent="-415436">
              <a:spcBef>
                <a:spcPts val="700"/>
              </a:spcBef>
              <a:buSzPts val="2100"/>
              <a:defRPr sz="2100"/>
            </a:lvl5pPr>
          </a:lstStyle>
          <a:p>
            <a:pPr/>
            <a:r>
              <a:t>Body Level One</a:t>
            </a:r>
          </a:p>
          <a:p>
            <a:pPr lvl="1"/>
            <a:r>
              <a:t>Body Level Two</a:t>
            </a:r>
          </a:p>
          <a:p>
            <a:pPr lvl="2"/>
            <a:r>
              <a:t>Body Level Three</a:t>
            </a:r>
          </a:p>
          <a:p>
            <a:pPr lvl="3"/>
            <a:r>
              <a:t>Body Level Four</a:t>
            </a:r>
          </a:p>
          <a:p>
            <a:pPr lvl="4"/>
            <a:r>
              <a:t>Body Level Five</a:t>
            </a:r>
          </a:p>
        </p:txBody>
      </p:sp>
      <p:sp>
        <p:nvSpPr>
          <p:cNvPr id="32" name="Google Shape;20;p4"/>
          <p:cNvSpPr/>
          <p:nvPr/>
        </p:nvSpPr>
        <p:spPr>
          <a:xfrm rot="5400000">
            <a:off x="-3183272" y="3127248"/>
            <a:ext cx="6912865" cy="585217"/>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33" name="Slide Number"/>
          <p:cNvSpPr txBox="1"/>
          <p:nvPr>
            <p:ph type="sldNum" sz="quarter" idx="2"/>
          </p:nvPr>
        </p:nvSpPr>
        <p:spPr>
          <a:xfrm>
            <a:off x="11123010" y="6423364"/>
            <a:ext cx="230790" cy="231101"/>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bg>
      <p:bgPr>
        <a:solidFill>
          <a:srgbClr val="FFFFFF"/>
        </a:solidFill>
      </p:bgPr>
    </p:bg>
    <p:spTree>
      <p:nvGrpSpPr>
        <p:cNvPr id="1" name=""/>
        <p:cNvGrpSpPr/>
        <p:nvPr/>
      </p:nvGrpSpPr>
      <p:grpSpPr>
        <a:xfrm>
          <a:off x="0" y="0"/>
          <a:ext cx="0" cy="0"/>
          <a:chOff x="0" y="0"/>
          <a:chExt cx="0" cy="0"/>
        </a:xfrm>
      </p:grpSpPr>
      <p:sp>
        <p:nvSpPr>
          <p:cNvPr id="40" name="Title Text"/>
          <p:cNvSpPr txBox="1"/>
          <p:nvPr>
            <p:ph type="title"/>
          </p:nvPr>
        </p:nvSpPr>
        <p:spPr>
          <a:xfrm>
            <a:off x="838200" y="365127"/>
            <a:ext cx="10515600" cy="1325563"/>
          </a:xfrm>
          <a:prstGeom prst="rect">
            <a:avLst/>
          </a:prstGeom>
        </p:spPr>
        <p:txBody>
          <a:bodyPr/>
          <a:lstStyle>
            <a:lvl1pPr algn="l">
              <a:defRPr sz="3300">
                <a:solidFill>
                  <a:srgbClr val="000000"/>
                </a:solidFill>
              </a:defRPr>
            </a:lvl1pPr>
          </a:lstStyle>
          <a:p>
            <a:pPr/>
            <a:r>
              <a:t>Title Text</a:t>
            </a:r>
          </a:p>
        </p:txBody>
      </p:sp>
      <p:sp>
        <p:nvSpPr>
          <p:cNvPr id="41" name="Body Level One…"/>
          <p:cNvSpPr txBox="1"/>
          <p:nvPr>
            <p:ph type="body" idx="1"/>
          </p:nvPr>
        </p:nvSpPr>
        <p:spPr>
          <a:xfrm>
            <a:off x="838200" y="1825625"/>
            <a:ext cx="10515600" cy="4351338"/>
          </a:xfrm>
          <a:prstGeom prst="rect">
            <a:avLst/>
          </a:prstGeom>
        </p:spPr>
        <p:txBody>
          <a:bodyPr>
            <a:normAutofit fontScale="100000" lnSpcReduction="0"/>
          </a:bodyPr>
          <a:lstStyle>
            <a:lvl1pPr marL="342900" indent="-304800">
              <a:spcBef>
                <a:spcPts val="700"/>
              </a:spcBef>
              <a:buSzPts val="2100"/>
              <a:defRPr sz="2100"/>
            </a:lvl1pPr>
            <a:lvl2pPr marL="733425" indent="-333375">
              <a:spcBef>
                <a:spcPts val="700"/>
              </a:spcBef>
              <a:buSzPts val="2100"/>
              <a:defRPr sz="2100"/>
            </a:lvl2pPr>
            <a:lvl3pPr marL="1135380" indent="-373380">
              <a:spcBef>
                <a:spcPts val="700"/>
              </a:spcBef>
              <a:buSzPts val="2100"/>
              <a:defRPr sz="2100"/>
            </a:lvl3pPr>
            <a:lvl4pPr marL="1529861" indent="-415436">
              <a:spcBef>
                <a:spcPts val="700"/>
              </a:spcBef>
              <a:buSzPts val="2100"/>
              <a:defRPr sz="2100"/>
            </a:lvl4pPr>
            <a:lvl5pPr marL="1872761" indent="-415436">
              <a:spcBef>
                <a:spcPts val="700"/>
              </a:spcBef>
              <a:buSzPts val="2100"/>
              <a:defRPr sz="2100"/>
            </a:lvl5pPr>
          </a:lstStyle>
          <a:p>
            <a:pPr/>
            <a:r>
              <a:t>Body Level One</a:t>
            </a:r>
          </a:p>
          <a:p>
            <a:pPr lvl="1"/>
            <a:r>
              <a:t>Body Level Two</a:t>
            </a:r>
          </a:p>
          <a:p>
            <a:pPr lvl="2"/>
            <a:r>
              <a:t>Body Level Three</a:t>
            </a:r>
          </a:p>
          <a:p>
            <a:pPr lvl="3"/>
            <a:r>
              <a:t>Body Level Four</a:t>
            </a:r>
          </a:p>
          <a:p>
            <a:pPr lvl="4"/>
            <a:r>
              <a:t>Body Level Five</a:t>
            </a:r>
          </a:p>
        </p:txBody>
      </p:sp>
      <p:sp>
        <p:nvSpPr>
          <p:cNvPr id="42" name="Google Shape;20;p4"/>
          <p:cNvSpPr/>
          <p:nvPr/>
        </p:nvSpPr>
        <p:spPr>
          <a:xfrm rot="5400000">
            <a:off x="-3183272" y="3127248"/>
            <a:ext cx="6912865" cy="585217"/>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43" name="Slide Number"/>
          <p:cNvSpPr txBox="1"/>
          <p:nvPr>
            <p:ph type="sldNum" sz="quarter" idx="2"/>
          </p:nvPr>
        </p:nvSpPr>
        <p:spPr>
          <a:xfrm>
            <a:off x="11123010" y="6423364"/>
            <a:ext cx="230790" cy="231101"/>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50" name="Google Shape;20;p4"/>
          <p:cNvSpPr/>
          <p:nvPr/>
        </p:nvSpPr>
        <p:spPr>
          <a:xfrm rot="5400000">
            <a:off x="-3137555" y="3137551"/>
            <a:ext cx="6858004" cy="582895"/>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51" name="Slide Number"/>
          <p:cNvSpPr txBox="1"/>
          <p:nvPr>
            <p:ph type="sldNum" sz="quarter" idx="2"/>
          </p:nvPr>
        </p:nvSpPr>
        <p:spPr>
          <a:xfrm>
            <a:off x="5980605" y="6423364"/>
            <a:ext cx="230790" cy="231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sp>
        <p:nvSpPr>
          <p:cNvPr id="58" name="Title Text"/>
          <p:cNvSpPr txBox="1"/>
          <p:nvPr>
            <p:ph type="title"/>
          </p:nvPr>
        </p:nvSpPr>
        <p:spPr>
          <a:xfrm>
            <a:off x="838200" y="365127"/>
            <a:ext cx="10515600" cy="1325563"/>
          </a:xfrm>
          <a:prstGeom prst="rect">
            <a:avLst/>
          </a:prstGeom>
        </p:spPr>
        <p:txBody>
          <a:bodyPr/>
          <a:lstStyle>
            <a:lvl1pPr algn="l">
              <a:defRPr sz="3300">
                <a:solidFill>
                  <a:srgbClr val="000000"/>
                </a:solidFill>
              </a:defRPr>
            </a:lvl1pPr>
          </a:lstStyle>
          <a:p>
            <a:pPr/>
            <a:r>
              <a:t>Title Text</a:t>
            </a:r>
          </a:p>
        </p:txBody>
      </p:sp>
      <p:sp>
        <p:nvSpPr>
          <p:cNvPr id="59" name="Body Level One…"/>
          <p:cNvSpPr txBox="1"/>
          <p:nvPr>
            <p:ph type="body" idx="1"/>
          </p:nvPr>
        </p:nvSpPr>
        <p:spPr>
          <a:xfrm rot="5400000">
            <a:off x="3920330" y="-1256506"/>
            <a:ext cx="4351339" cy="10515601"/>
          </a:xfrm>
          <a:prstGeom prst="rect">
            <a:avLst/>
          </a:prstGeom>
        </p:spPr>
        <p:txBody>
          <a:bodyPr>
            <a:normAutofit fontScale="100000" lnSpcReduction="0"/>
          </a:bodyPr>
          <a:lstStyle>
            <a:lvl1pPr marL="342900" indent="-304800">
              <a:spcBef>
                <a:spcPts val="700"/>
              </a:spcBef>
              <a:buSzPts val="2100"/>
              <a:defRPr sz="2100"/>
            </a:lvl1pPr>
            <a:lvl2pPr marL="733425" indent="-333375">
              <a:spcBef>
                <a:spcPts val="700"/>
              </a:spcBef>
              <a:buSzPts val="2100"/>
              <a:defRPr sz="2100"/>
            </a:lvl2pPr>
            <a:lvl3pPr marL="1135380" indent="-373380">
              <a:spcBef>
                <a:spcPts val="700"/>
              </a:spcBef>
              <a:buSzPts val="2100"/>
              <a:defRPr sz="2100"/>
            </a:lvl3pPr>
            <a:lvl4pPr marL="1529861" indent="-415436">
              <a:spcBef>
                <a:spcPts val="700"/>
              </a:spcBef>
              <a:buSzPts val="2100"/>
              <a:defRPr sz="2100"/>
            </a:lvl4pPr>
            <a:lvl5pPr marL="1872761" indent="-415436">
              <a:spcBef>
                <a:spcPts val="700"/>
              </a:spcBef>
              <a:buSzPts val="2100"/>
              <a:defRPr sz="2100"/>
            </a:lvl5pPr>
          </a:lstStyle>
          <a:p>
            <a:pPr/>
            <a:r>
              <a:t>Body Level One</a:t>
            </a:r>
          </a:p>
          <a:p>
            <a:pPr lvl="1"/>
            <a:r>
              <a:t>Body Level Two</a:t>
            </a:r>
          </a:p>
          <a:p>
            <a:pPr lvl="2"/>
            <a:r>
              <a:t>Body Level Three</a:t>
            </a:r>
          </a:p>
          <a:p>
            <a:pPr lvl="3"/>
            <a:r>
              <a:t>Body Level Four</a:t>
            </a:r>
          </a:p>
          <a:p>
            <a:pPr lvl="4"/>
            <a:r>
              <a:t>Body Level Five</a:t>
            </a:r>
          </a:p>
        </p:txBody>
      </p:sp>
      <p:sp>
        <p:nvSpPr>
          <p:cNvPr id="60" name="Google Shape;20;p4"/>
          <p:cNvSpPr/>
          <p:nvPr/>
        </p:nvSpPr>
        <p:spPr>
          <a:xfrm rot="5400000">
            <a:off x="-3183272" y="3127248"/>
            <a:ext cx="6912865" cy="585217"/>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61" name="Slide Number"/>
          <p:cNvSpPr txBox="1"/>
          <p:nvPr>
            <p:ph type="sldNum" sz="quarter" idx="2"/>
          </p:nvPr>
        </p:nvSpPr>
        <p:spPr>
          <a:xfrm>
            <a:off x="5980605" y="6423364"/>
            <a:ext cx="230790" cy="231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sp>
        <p:nvSpPr>
          <p:cNvPr id="68" name="Title Text"/>
          <p:cNvSpPr txBox="1"/>
          <p:nvPr>
            <p:ph type="title"/>
          </p:nvPr>
        </p:nvSpPr>
        <p:spPr>
          <a:xfrm rot="5400000">
            <a:off x="7133432" y="1956594"/>
            <a:ext cx="5811838" cy="2628901"/>
          </a:xfrm>
          <a:prstGeom prst="rect">
            <a:avLst/>
          </a:prstGeom>
        </p:spPr>
        <p:txBody>
          <a:bodyPr/>
          <a:lstStyle>
            <a:lvl1pPr algn="l">
              <a:defRPr sz="3300">
                <a:solidFill>
                  <a:srgbClr val="000000"/>
                </a:solidFill>
              </a:defRPr>
            </a:lvl1pPr>
          </a:lstStyle>
          <a:p>
            <a:pPr/>
            <a:r>
              <a:t>Title Text</a:t>
            </a:r>
          </a:p>
        </p:txBody>
      </p:sp>
      <p:sp>
        <p:nvSpPr>
          <p:cNvPr id="69" name="Body Level One…"/>
          <p:cNvSpPr txBox="1"/>
          <p:nvPr>
            <p:ph type="body" idx="1"/>
          </p:nvPr>
        </p:nvSpPr>
        <p:spPr>
          <a:xfrm rot="5400000">
            <a:off x="1799432" y="-596105"/>
            <a:ext cx="5811838" cy="7734301"/>
          </a:xfrm>
          <a:prstGeom prst="rect">
            <a:avLst/>
          </a:prstGeom>
        </p:spPr>
        <p:txBody>
          <a:bodyPr>
            <a:normAutofit fontScale="100000" lnSpcReduction="0"/>
          </a:bodyPr>
          <a:lstStyle>
            <a:lvl1pPr marL="342900" indent="-304800">
              <a:spcBef>
                <a:spcPts val="700"/>
              </a:spcBef>
              <a:buSzPts val="2100"/>
              <a:defRPr sz="2100"/>
            </a:lvl1pPr>
            <a:lvl2pPr marL="733425" indent="-333375">
              <a:spcBef>
                <a:spcPts val="700"/>
              </a:spcBef>
              <a:buSzPts val="2100"/>
              <a:defRPr sz="2100"/>
            </a:lvl2pPr>
            <a:lvl3pPr marL="1135380" indent="-373380">
              <a:spcBef>
                <a:spcPts val="700"/>
              </a:spcBef>
              <a:buSzPts val="2100"/>
              <a:defRPr sz="2100"/>
            </a:lvl3pPr>
            <a:lvl4pPr marL="1529861" indent="-415436">
              <a:spcBef>
                <a:spcPts val="700"/>
              </a:spcBef>
              <a:buSzPts val="2100"/>
              <a:defRPr sz="2100"/>
            </a:lvl4pPr>
            <a:lvl5pPr marL="1872761" indent="-415436">
              <a:spcBef>
                <a:spcPts val="700"/>
              </a:spcBef>
              <a:buSzPts val="2100"/>
              <a:defRPr sz="2100"/>
            </a:lvl5pPr>
          </a:lstStyle>
          <a:p>
            <a:pPr/>
            <a:r>
              <a:t>Body Level One</a:t>
            </a:r>
          </a:p>
          <a:p>
            <a:pPr lvl="1"/>
            <a:r>
              <a:t>Body Level Two</a:t>
            </a:r>
          </a:p>
          <a:p>
            <a:pPr lvl="2"/>
            <a:r>
              <a:t>Body Level Three</a:t>
            </a:r>
          </a:p>
          <a:p>
            <a:pPr lvl="3"/>
            <a:r>
              <a:t>Body Level Four</a:t>
            </a:r>
          </a:p>
          <a:p>
            <a:pPr lvl="4"/>
            <a:r>
              <a:t>Body Level Five</a:t>
            </a:r>
          </a:p>
        </p:txBody>
      </p:sp>
      <p:sp>
        <p:nvSpPr>
          <p:cNvPr id="70" name="Google Shape;20;p4"/>
          <p:cNvSpPr/>
          <p:nvPr/>
        </p:nvSpPr>
        <p:spPr>
          <a:xfrm rot="5400000">
            <a:off x="-3183272" y="3127248"/>
            <a:ext cx="6912865" cy="585217"/>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71" name="Slide Number"/>
          <p:cNvSpPr txBox="1"/>
          <p:nvPr>
            <p:ph type="sldNum" sz="quarter" idx="2"/>
          </p:nvPr>
        </p:nvSpPr>
        <p:spPr>
          <a:xfrm>
            <a:off x="5980605" y="6423364"/>
            <a:ext cx="230790" cy="231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78" name="Title Text"/>
          <p:cNvSpPr txBox="1"/>
          <p:nvPr>
            <p:ph type="title"/>
          </p:nvPr>
        </p:nvSpPr>
        <p:spPr>
          <a:xfrm>
            <a:off x="839787" y="365127"/>
            <a:ext cx="10515601" cy="1325563"/>
          </a:xfrm>
          <a:prstGeom prst="rect">
            <a:avLst/>
          </a:prstGeom>
        </p:spPr>
        <p:txBody>
          <a:bodyPr/>
          <a:lstStyle>
            <a:lvl1pPr algn="l">
              <a:defRPr sz="3300">
                <a:solidFill>
                  <a:srgbClr val="000000"/>
                </a:solidFill>
              </a:defRPr>
            </a:lvl1pPr>
          </a:lstStyle>
          <a:p>
            <a:pPr/>
            <a:r>
              <a:t>Title Text</a:t>
            </a:r>
          </a:p>
        </p:txBody>
      </p:sp>
      <p:sp>
        <p:nvSpPr>
          <p:cNvPr id="79" name="Body Level One…"/>
          <p:cNvSpPr txBox="1"/>
          <p:nvPr>
            <p:ph type="body" sz="quarter" idx="1"/>
          </p:nvPr>
        </p:nvSpPr>
        <p:spPr>
          <a:xfrm>
            <a:off x="839788" y="1681163"/>
            <a:ext cx="5157789" cy="823913"/>
          </a:xfrm>
          <a:prstGeom prst="rect">
            <a:avLst/>
          </a:prstGeom>
        </p:spPr>
        <p:txBody>
          <a:bodyPr anchor="b">
            <a:normAutofit fontScale="100000" lnSpcReduction="0"/>
          </a:bodyPr>
          <a:lstStyle>
            <a:lvl1pPr marL="171450" indent="0">
              <a:spcBef>
                <a:spcPts val="700"/>
              </a:spcBef>
              <a:buClrTx/>
              <a:buSzTx/>
              <a:buFontTx/>
              <a:buNone/>
              <a:defRPr b="1" sz="1800"/>
            </a:lvl1pPr>
            <a:lvl2pPr marL="171450" indent="342900">
              <a:spcBef>
                <a:spcPts val="700"/>
              </a:spcBef>
              <a:buClrTx/>
              <a:buSzTx/>
              <a:buFontTx/>
              <a:buNone/>
              <a:defRPr b="1" sz="1800"/>
            </a:lvl2pPr>
            <a:lvl3pPr marL="171450" indent="685800">
              <a:spcBef>
                <a:spcPts val="700"/>
              </a:spcBef>
              <a:buClrTx/>
              <a:buSzTx/>
              <a:buFontTx/>
              <a:buNone/>
              <a:defRPr b="1" sz="1800"/>
            </a:lvl3pPr>
            <a:lvl4pPr marL="171450" indent="1028700">
              <a:spcBef>
                <a:spcPts val="700"/>
              </a:spcBef>
              <a:buClrTx/>
              <a:buSzTx/>
              <a:buFontTx/>
              <a:buNone/>
              <a:defRPr b="1" sz="1800"/>
            </a:lvl4pPr>
            <a:lvl5pPr marL="171450" indent="1371600">
              <a:spcBef>
                <a:spcPts val="700"/>
              </a:spcBef>
              <a:buClrTx/>
              <a:buSzTx/>
              <a:buFontTx/>
              <a:buNone/>
              <a:defRPr b="1" sz="1800"/>
            </a:lvl5pPr>
          </a:lstStyle>
          <a:p>
            <a:pPr/>
            <a:r>
              <a:t>Body Level One</a:t>
            </a:r>
          </a:p>
          <a:p>
            <a:pPr lvl="1"/>
            <a:r>
              <a:t>Body Level Two</a:t>
            </a:r>
          </a:p>
          <a:p>
            <a:pPr lvl="2"/>
            <a:r>
              <a:t>Body Level Three</a:t>
            </a:r>
          </a:p>
          <a:p>
            <a:pPr lvl="3"/>
            <a:r>
              <a:t>Body Level Four</a:t>
            </a:r>
          </a:p>
          <a:p>
            <a:pPr lvl="4"/>
            <a:r>
              <a:t>Body Level Five</a:t>
            </a:r>
          </a:p>
        </p:txBody>
      </p:sp>
      <p:sp>
        <p:nvSpPr>
          <p:cNvPr id="80" name="Google Shape;30;p6"/>
          <p:cNvSpPr txBox="1"/>
          <p:nvPr>
            <p:ph type="body" sz="half" idx="21"/>
          </p:nvPr>
        </p:nvSpPr>
        <p:spPr>
          <a:xfrm>
            <a:off x="839788" y="2505075"/>
            <a:ext cx="5157788" cy="3684588"/>
          </a:xfrm>
          <a:prstGeom prst="rect">
            <a:avLst/>
          </a:prstGeom>
        </p:spPr>
        <p:txBody>
          <a:bodyPr>
            <a:normAutofit fontScale="100000" lnSpcReduction="0"/>
          </a:bodyPr>
          <a:lstStyle/>
          <a:p>
            <a:pPr marL="342900" indent="-304800">
              <a:spcBef>
                <a:spcPts val="700"/>
              </a:spcBef>
              <a:buSzPts val="2100"/>
              <a:defRPr sz="2100"/>
            </a:pPr>
          </a:p>
        </p:txBody>
      </p:sp>
      <p:sp>
        <p:nvSpPr>
          <p:cNvPr id="81" name="Google Shape;31;p6"/>
          <p:cNvSpPr txBox="1"/>
          <p:nvPr>
            <p:ph type="body" sz="quarter" idx="22"/>
          </p:nvPr>
        </p:nvSpPr>
        <p:spPr>
          <a:xfrm>
            <a:off x="6172201" y="1681163"/>
            <a:ext cx="5183189" cy="823913"/>
          </a:xfrm>
          <a:prstGeom prst="rect">
            <a:avLst/>
          </a:prstGeom>
        </p:spPr>
        <p:txBody>
          <a:bodyPr anchor="b">
            <a:normAutofit fontScale="100000" lnSpcReduction="0"/>
          </a:bodyPr>
          <a:lstStyle/>
          <a:p>
            <a:pPr marL="171450" indent="0">
              <a:spcBef>
                <a:spcPts val="700"/>
              </a:spcBef>
              <a:buClrTx/>
              <a:buSzTx/>
              <a:buFontTx/>
              <a:buNone/>
              <a:defRPr b="1" sz="1800"/>
            </a:pPr>
          </a:p>
        </p:txBody>
      </p:sp>
      <p:sp>
        <p:nvSpPr>
          <p:cNvPr id="82" name="Google Shape;32;p6"/>
          <p:cNvSpPr txBox="1"/>
          <p:nvPr>
            <p:ph type="body" sz="half" idx="23"/>
          </p:nvPr>
        </p:nvSpPr>
        <p:spPr>
          <a:xfrm>
            <a:off x="6172201" y="2505075"/>
            <a:ext cx="5183189" cy="3684588"/>
          </a:xfrm>
          <a:prstGeom prst="rect">
            <a:avLst/>
          </a:prstGeom>
        </p:spPr>
        <p:txBody>
          <a:bodyPr>
            <a:normAutofit fontScale="100000" lnSpcReduction="0"/>
          </a:bodyPr>
          <a:lstStyle/>
          <a:p>
            <a:pPr marL="342900" indent="-304800">
              <a:spcBef>
                <a:spcPts val="700"/>
              </a:spcBef>
              <a:buSzPts val="2100"/>
              <a:defRPr sz="2100"/>
            </a:pPr>
          </a:p>
        </p:txBody>
      </p:sp>
      <p:sp>
        <p:nvSpPr>
          <p:cNvPr id="83" name="Slide Number"/>
          <p:cNvSpPr txBox="1"/>
          <p:nvPr>
            <p:ph type="sldNum" sz="quarter" idx="2"/>
          </p:nvPr>
        </p:nvSpPr>
        <p:spPr>
          <a:xfrm>
            <a:off x="5980605" y="6423364"/>
            <a:ext cx="230790" cy="231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90" name="Title Text"/>
          <p:cNvSpPr txBox="1"/>
          <p:nvPr>
            <p:ph type="title"/>
          </p:nvPr>
        </p:nvSpPr>
        <p:spPr>
          <a:xfrm>
            <a:off x="838200" y="365127"/>
            <a:ext cx="10515600" cy="1325563"/>
          </a:xfrm>
          <a:prstGeom prst="rect">
            <a:avLst/>
          </a:prstGeom>
        </p:spPr>
        <p:txBody>
          <a:bodyPr/>
          <a:lstStyle>
            <a:lvl1pPr algn="l">
              <a:defRPr sz="3300">
                <a:solidFill>
                  <a:srgbClr val="000000"/>
                </a:solidFill>
              </a:defRPr>
            </a:lvl1pPr>
          </a:lstStyle>
          <a:p>
            <a:pPr/>
            <a:r>
              <a:t>Title Text</a:t>
            </a:r>
          </a:p>
        </p:txBody>
      </p:sp>
      <p:sp>
        <p:nvSpPr>
          <p:cNvPr id="91" name="Body Level One…"/>
          <p:cNvSpPr txBox="1"/>
          <p:nvPr>
            <p:ph type="body" sz="half" idx="1"/>
          </p:nvPr>
        </p:nvSpPr>
        <p:spPr>
          <a:xfrm>
            <a:off x="838200" y="1825625"/>
            <a:ext cx="5181600" cy="4351338"/>
          </a:xfrm>
          <a:prstGeom prst="rect">
            <a:avLst/>
          </a:prstGeom>
        </p:spPr>
        <p:txBody>
          <a:bodyPr>
            <a:normAutofit fontScale="100000" lnSpcReduction="0"/>
          </a:bodyPr>
          <a:lstStyle>
            <a:lvl1pPr marL="342900" indent="-304800">
              <a:spcBef>
                <a:spcPts val="700"/>
              </a:spcBef>
              <a:buSzPts val="2100"/>
              <a:defRPr sz="2100"/>
            </a:lvl1pPr>
            <a:lvl2pPr marL="733425" indent="-333375">
              <a:spcBef>
                <a:spcPts val="700"/>
              </a:spcBef>
              <a:buSzPts val="2100"/>
              <a:defRPr sz="2100"/>
            </a:lvl2pPr>
            <a:lvl3pPr marL="1135380" indent="-373380">
              <a:spcBef>
                <a:spcPts val="700"/>
              </a:spcBef>
              <a:buSzPts val="2100"/>
              <a:defRPr sz="2100"/>
            </a:lvl3pPr>
            <a:lvl4pPr marL="1529861" indent="-415436">
              <a:spcBef>
                <a:spcPts val="700"/>
              </a:spcBef>
              <a:buSzPts val="2100"/>
              <a:defRPr sz="2100"/>
            </a:lvl4pPr>
            <a:lvl5pPr marL="1872761" indent="-415436">
              <a:spcBef>
                <a:spcPts val="700"/>
              </a:spcBef>
              <a:buSzPts val="2100"/>
              <a:defRPr sz="2100"/>
            </a:lvl5pPr>
          </a:lstStyle>
          <a:p>
            <a:pPr/>
            <a:r>
              <a:t>Body Level One</a:t>
            </a:r>
          </a:p>
          <a:p>
            <a:pPr lvl="1"/>
            <a:r>
              <a:t>Body Level Two</a:t>
            </a:r>
          </a:p>
          <a:p>
            <a:pPr lvl="2"/>
            <a:r>
              <a:t>Body Level Three</a:t>
            </a:r>
          </a:p>
          <a:p>
            <a:pPr lvl="3"/>
            <a:r>
              <a:t>Body Level Four</a:t>
            </a:r>
          </a:p>
          <a:p>
            <a:pPr lvl="4"/>
            <a:r>
              <a:t>Body Level Five</a:t>
            </a:r>
          </a:p>
        </p:txBody>
      </p:sp>
      <p:sp>
        <p:nvSpPr>
          <p:cNvPr id="92" name="Google Shape;24;p5"/>
          <p:cNvSpPr txBox="1"/>
          <p:nvPr>
            <p:ph type="body" sz="half" idx="21"/>
          </p:nvPr>
        </p:nvSpPr>
        <p:spPr>
          <a:xfrm>
            <a:off x="6172200" y="1825625"/>
            <a:ext cx="5181600" cy="4351338"/>
          </a:xfrm>
          <a:prstGeom prst="rect">
            <a:avLst/>
          </a:prstGeom>
        </p:spPr>
        <p:txBody>
          <a:bodyPr>
            <a:normAutofit fontScale="100000" lnSpcReduction="0"/>
          </a:bodyPr>
          <a:lstStyle/>
          <a:p>
            <a:pPr marL="342900" indent="-304800">
              <a:spcBef>
                <a:spcPts val="700"/>
              </a:spcBef>
              <a:buSzPts val="2100"/>
              <a:defRPr sz="2100"/>
            </a:pPr>
          </a:p>
        </p:txBody>
      </p:sp>
      <p:sp>
        <p:nvSpPr>
          <p:cNvPr id="93" name="Slide Number"/>
          <p:cNvSpPr txBox="1"/>
          <p:nvPr>
            <p:ph type="sldNum" sz="quarter" idx="2"/>
          </p:nvPr>
        </p:nvSpPr>
        <p:spPr>
          <a:xfrm>
            <a:off x="5980605" y="6423364"/>
            <a:ext cx="230790" cy="231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1F7FB">
            <a:alpha val="80000"/>
          </a:srgbClr>
        </a:solidFill>
      </p:bgPr>
    </p:bg>
    <p:spTree>
      <p:nvGrpSpPr>
        <p:cNvPr id="1" name=""/>
        <p:cNvGrpSpPr/>
        <p:nvPr/>
      </p:nvGrpSpPr>
      <p:grpSpPr>
        <a:xfrm>
          <a:off x="0" y="0"/>
          <a:ext cx="0" cy="0"/>
          <a:chOff x="0" y="0"/>
          <a:chExt cx="0" cy="0"/>
        </a:xfrm>
      </p:grpSpPr>
      <p:sp>
        <p:nvSpPr>
          <p:cNvPr id="2" name="Google Shape;14;p3"/>
          <p:cNvSpPr/>
          <p:nvPr/>
        </p:nvSpPr>
        <p:spPr>
          <a:xfrm>
            <a:off x="0" y="537881"/>
            <a:ext cx="12192000" cy="2689413"/>
          </a:xfrm>
          <a:prstGeom prst="rect">
            <a:avLst/>
          </a:prstGeom>
          <a:solidFill>
            <a:srgbClr val="3A4047"/>
          </a:solidFill>
          <a:ln w="12700">
            <a:solidFill>
              <a:srgbClr val="000000">
                <a:alpha val="1176"/>
              </a:srgbClr>
            </a:solidFill>
            <a:miter/>
          </a:ln>
        </p:spPr>
        <p:txBody>
          <a:bodyPr lIns="45719" rIns="45719" anchor="ctr"/>
          <a:lstStyle/>
          <a:p>
            <a:pPr algn="ctr">
              <a:defRPr sz="1300">
                <a:solidFill>
                  <a:srgbClr val="FFFFFF"/>
                </a:solidFill>
                <a:latin typeface="Century Gothic"/>
                <a:ea typeface="Century Gothic"/>
                <a:cs typeface="Century Gothic"/>
                <a:sym typeface="Century Gothic"/>
              </a:defRPr>
            </a:pPr>
          </a:p>
        </p:txBody>
      </p:sp>
      <p:sp>
        <p:nvSpPr>
          <p:cNvPr id="3" name="Title Text"/>
          <p:cNvSpPr txBox="1"/>
          <p:nvPr>
            <p:ph type="title"/>
          </p:nvPr>
        </p:nvSpPr>
        <p:spPr>
          <a:xfrm>
            <a:off x="838200" y="537883"/>
            <a:ext cx="10515600" cy="268941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7315200" y="6172200"/>
            <a:ext cx="2844800" cy="368301"/>
          </a:xfrm>
          <a:prstGeom prst="rect">
            <a:avLst/>
          </a:prstGeom>
          <a:ln w="12700">
            <a:miter lim="400000"/>
          </a:ln>
        </p:spPr>
        <p:txBody>
          <a:bodyPr wrap="none" lIns="45699" tIns="45699" rIns="45699" bIns="45699" anchor="ctr">
            <a:spAutoFit/>
          </a:bodyPr>
          <a:lstStyle>
            <a:lvl1pPr algn="ctr">
              <a:defRPr sz="900">
                <a:solidFill>
                  <a:srgbClr val="888888"/>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1pPr>
      <a:lvl2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2pPr>
      <a:lvl3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3pPr>
      <a:lvl4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4pPr>
      <a:lvl5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5pPr>
      <a:lvl6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6pPr>
      <a:lvl7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7pPr>
      <a:lvl8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8pPr>
      <a:lvl9pPr marL="0" marR="0" indent="0" algn="ctr" defTabSz="914400" rtl="0" latinLnBrk="0">
        <a:lnSpc>
          <a:spcPct val="90000"/>
        </a:lnSpc>
        <a:spcBef>
          <a:spcPts val="0"/>
        </a:spcBef>
        <a:spcAft>
          <a:spcPts val="0"/>
        </a:spcAft>
        <a:buClrTx/>
        <a:buSzTx/>
        <a:buFontTx/>
        <a:buNone/>
        <a:tabLst/>
        <a:defRPr b="0" baseline="0" cap="none" i="0" spc="0" strike="noStrike" sz="3700" u="none">
          <a:solidFill>
            <a:srgbClr val="FFFFFF"/>
          </a:solidFill>
          <a:uFillTx/>
          <a:latin typeface="Century Gothic"/>
          <a:ea typeface="Century Gothic"/>
          <a:cs typeface="Century Gothic"/>
          <a:sym typeface="Century Gothic"/>
        </a:defRPr>
      </a:lvl9pPr>
    </p:titleStyle>
    <p:bodyStyle>
      <a:lvl1pPr marL="4572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1pPr>
      <a:lvl2pPr marL="977900" marR="0" indent="-4445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2pPr>
      <a:lvl3pPr marL="1513839" marR="0" indent="-497839"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entury Gothic"/>
          <a:ea typeface="Century Gothic"/>
          <a:cs typeface="Century Gothic"/>
          <a:sym typeface="Century Gothic"/>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1pPr>
      <a:lvl2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2pPr>
      <a:lvl3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3pPr>
      <a:lvl4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4pPr>
      <a:lvl5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5pPr>
      <a:lvl6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6pPr>
      <a:lvl7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7pPr>
      <a:lvl8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8pPr>
      <a:lvl9pPr marL="0" marR="0" indent="0" algn="ct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ourses.lumenlearning.com/waymakerintromarketingxmasterfall2016/chapter/reading-marketing-in-action/#footnote-2296-1" TargetMode="External"/><Relationship Id="rId4" Type="http://schemas.openxmlformats.org/officeDocument/2006/relationships/hyperlink" Target="https://courses.lumenlearning.com/waymakerintromarketingxmasterfall2016/chapter/reading-marketing-in-action/#footnote-2296-2"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blog.hurree.co/infographic-digital-marketing-traditional-marketing" TargetMode="External"/><Relationship Id="rId4" Type="http://schemas.openxmlformats.org/officeDocument/2006/relationships/hyperlink" Target="https://blog.hurree.co/keyword-research-seo-competitor-analysis"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itle 1"/>
          <p:cNvSpPr txBox="1"/>
          <p:nvPr>
            <p:ph type="title"/>
          </p:nvPr>
        </p:nvSpPr>
        <p:spPr>
          <a:prstGeom prst="rect">
            <a:avLst/>
          </a:prstGeom>
        </p:spPr>
        <p:txBody>
          <a:bodyPr/>
          <a:lstStyle/>
          <a:p>
            <a:pPr/>
            <a:r>
              <a:t>What is Marketing?</a:t>
            </a:r>
          </a:p>
        </p:txBody>
      </p:sp>
      <p:sp>
        <p:nvSpPr>
          <p:cNvPr id="103" name="Content Placeholder 6"/>
          <p:cNvSpPr txBox="1"/>
          <p:nvPr>
            <p:ph type="body" sz="half" idx="1"/>
          </p:nvPr>
        </p:nvSpPr>
        <p:spPr>
          <a:xfrm>
            <a:off x="838200" y="1825625"/>
            <a:ext cx="10515600" cy="1603375"/>
          </a:xfrm>
          <a:prstGeom prst="rect">
            <a:avLst/>
          </a:prstGeom>
        </p:spPr>
        <p:txBody>
          <a:bodyPr/>
          <a:lstStyle>
            <a:lvl1pPr marL="0" indent="38100">
              <a:buSzTx/>
              <a:buNone/>
            </a:lvl1pPr>
          </a:lstStyle>
          <a:p>
            <a:pPr/>
            <a:r>
              <a:t>Marketing is a set of activities related to creating, communicating, delivering, and exchanging offerings that have value for others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itle 4"/>
          <p:cNvSpPr txBox="1"/>
          <p:nvPr>
            <p:ph type="title"/>
          </p:nvPr>
        </p:nvSpPr>
        <p:spPr>
          <a:xfrm>
            <a:off x="748079" y="-304339"/>
            <a:ext cx="10515601" cy="1325564"/>
          </a:xfrm>
          <a:prstGeom prst="rect">
            <a:avLst/>
          </a:prstGeom>
        </p:spPr>
        <p:txBody>
          <a:bodyPr/>
          <a:lstStyle/>
          <a:p>
            <a:pPr/>
            <a:r>
              <a:t>Marketing vs. Advertising</a:t>
            </a:r>
          </a:p>
        </p:txBody>
      </p:sp>
      <p:sp>
        <p:nvSpPr>
          <p:cNvPr id="147" name="Content Placeholder 5"/>
          <p:cNvSpPr txBox="1"/>
          <p:nvPr>
            <p:ph type="body" idx="1"/>
          </p:nvPr>
        </p:nvSpPr>
        <p:spPr>
          <a:xfrm>
            <a:off x="838200" y="757054"/>
            <a:ext cx="10515600" cy="4351339"/>
          </a:xfrm>
          <a:prstGeom prst="rect">
            <a:avLst/>
          </a:prstGeom>
        </p:spPr>
        <p:txBody>
          <a:bodyPr/>
          <a:lstStyle/>
          <a:p>
            <a:pPr/>
            <a:r>
              <a:t>Advertising uses paid notices in different forms of media to draw public attention to a company, product, or message, usually for the purpose of selling products or services </a:t>
            </a:r>
            <a:r>
              <a:rPr u="sng">
                <a:solidFill>
                  <a:srgbClr val="9454C3"/>
                </a:solidFill>
                <a:uFill>
                  <a:solidFill>
                    <a:srgbClr val="9454C3"/>
                  </a:solidFill>
                </a:uFill>
                <a:hlinkClick r:id="rId3" invalidUrl="" action="" tgtFrame="" tooltip="" history="1" highlightClick="0" endSnd="0"/>
              </a:rPr>
              <a:t>[1]</a:t>
            </a:r>
            <a:r>
              <a:t> </a:t>
            </a:r>
          </a:p>
          <a:p>
            <a:pPr/>
            <a:r>
              <a:t>Advertising is one of many tools marketers use</a:t>
            </a:r>
          </a:p>
        </p:txBody>
      </p:sp>
      <p:sp>
        <p:nvSpPr>
          <p:cNvPr id="148" name="Title 1"/>
          <p:cNvSpPr txBox="1"/>
          <p:nvPr/>
        </p:nvSpPr>
        <p:spPr>
          <a:xfrm>
            <a:off x="838200" y="1871424"/>
            <a:ext cx="10515600" cy="132556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sz="3300">
                <a:latin typeface="Century Gothic"/>
                <a:ea typeface="Century Gothic"/>
                <a:cs typeface="Century Gothic"/>
                <a:sym typeface="Century Gothic"/>
              </a:defRPr>
            </a:lvl1pPr>
          </a:lstStyle>
          <a:p>
            <a:pPr/>
            <a:r>
              <a:t>Marketing vs. Branding</a:t>
            </a:r>
          </a:p>
        </p:txBody>
      </p:sp>
      <p:sp>
        <p:nvSpPr>
          <p:cNvPr id="149" name="Content Placeholder 2"/>
          <p:cNvSpPr txBox="1"/>
          <p:nvPr/>
        </p:nvSpPr>
        <p:spPr>
          <a:xfrm>
            <a:off x="748079" y="2919943"/>
            <a:ext cx="10515601" cy="435133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marL="342900" indent="-304800">
              <a:lnSpc>
                <a:spcPct val="90000"/>
              </a:lnSpc>
              <a:spcBef>
                <a:spcPts val="700"/>
              </a:spcBef>
              <a:buClr>
                <a:srgbClr val="000000"/>
              </a:buClr>
              <a:buSzPts val="2100"/>
              <a:buFont typeface="Arial"/>
              <a:buChar char="•"/>
              <a:defRPr sz="2100">
                <a:latin typeface="Century Gothic"/>
                <a:ea typeface="Century Gothic"/>
                <a:cs typeface="Century Gothic"/>
                <a:sym typeface="Century Gothic"/>
              </a:defRPr>
            </a:pPr>
            <a:r>
              <a:t>Branding is the process of “creating a unique name and image for a product in the consumer’s mind”</a:t>
            </a:r>
            <a:r>
              <a:rPr baseline="30000"/>
              <a:t> </a:t>
            </a:r>
            <a:r>
              <a:rPr baseline="30000" u="sng">
                <a:solidFill>
                  <a:srgbClr val="9454C3"/>
                </a:solidFill>
                <a:uFill>
                  <a:solidFill>
                    <a:srgbClr val="9454C3"/>
                  </a:solidFill>
                </a:uFill>
                <a:hlinkClick r:id="rId4" invalidUrl="" action="" tgtFrame="" tooltip="" history="1" highlightClick="0" endSnd="0"/>
              </a:rPr>
              <a:t>[1]</a:t>
            </a:r>
            <a:r>
              <a:rPr baseline="30000"/>
              <a:t> </a:t>
            </a:r>
            <a:endParaRPr baseline="30000"/>
          </a:p>
          <a:p>
            <a:pPr marL="342900" indent="-304800">
              <a:lnSpc>
                <a:spcPct val="90000"/>
              </a:lnSpc>
              <a:spcBef>
                <a:spcPts val="700"/>
              </a:spcBef>
              <a:buClr>
                <a:srgbClr val="000000"/>
              </a:buClr>
              <a:buSzPts val="2100"/>
              <a:buFont typeface="Arial"/>
              <a:buChar char="•"/>
              <a:defRPr sz="2100">
                <a:latin typeface="Century Gothic"/>
                <a:ea typeface="Century Gothic"/>
                <a:cs typeface="Century Gothic"/>
                <a:sym typeface="Century Gothic"/>
              </a:defRPr>
            </a:pPr>
            <a:r>
              <a:t>Marketing builds brands, and branding is an important strategic consideration in marketing, but marketing is broader than branding</a:t>
            </a:r>
          </a:p>
        </p:txBody>
      </p:sp>
      <p:sp>
        <p:nvSpPr>
          <p:cNvPr id="150" name="Title 1"/>
          <p:cNvSpPr txBox="1"/>
          <p:nvPr/>
        </p:nvSpPr>
        <p:spPr>
          <a:xfrm>
            <a:off x="838200" y="4047188"/>
            <a:ext cx="10515600" cy="132556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sz="3300">
                <a:latin typeface="Century Gothic"/>
                <a:ea typeface="Century Gothic"/>
                <a:cs typeface="Century Gothic"/>
                <a:sym typeface="Century Gothic"/>
              </a:defRPr>
            </a:lvl1pPr>
          </a:lstStyle>
          <a:p>
            <a:pPr/>
            <a:r>
              <a:t>Marketing vs. Sales</a:t>
            </a:r>
          </a:p>
        </p:txBody>
      </p:sp>
      <p:sp>
        <p:nvSpPr>
          <p:cNvPr id="151" name="Content Placeholder 2"/>
          <p:cNvSpPr txBox="1"/>
          <p:nvPr/>
        </p:nvSpPr>
        <p:spPr>
          <a:xfrm>
            <a:off x="748079" y="5198702"/>
            <a:ext cx="10515601" cy="435133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marL="342900" indent="-304800">
              <a:lnSpc>
                <a:spcPct val="90000"/>
              </a:lnSpc>
              <a:spcBef>
                <a:spcPts val="700"/>
              </a:spcBef>
              <a:buClr>
                <a:srgbClr val="000000"/>
              </a:buClr>
              <a:buSzPts val="2100"/>
              <a:buFont typeface="Arial"/>
              <a:buChar char="•"/>
              <a:defRPr sz="2100">
                <a:latin typeface="Century Gothic"/>
                <a:ea typeface="Century Gothic"/>
                <a:cs typeface="Century Gothic"/>
                <a:sym typeface="Century Gothic"/>
              </a:defRPr>
            </a:pPr>
            <a:r>
              <a:t>Sales is the process of actually selling products or services </a:t>
            </a:r>
          </a:p>
          <a:p>
            <a:pPr marL="342900" indent="-304800">
              <a:lnSpc>
                <a:spcPct val="90000"/>
              </a:lnSpc>
              <a:spcBef>
                <a:spcPts val="700"/>
              </a:spcBef>
              <a:buClr>
                <a:srgbClr val="000000"/>
              </a:buClr>
              <a:buSzPts val="2100"/>
              <a:buFont typeface="Arial"/>
              <a:buChar char="•"/>
              <a:defRPr sz="2100">
                <a:latin typeface="Century Gothic"/>
                <a:ea typeface="Century Gothic"/>
                <a:cs typeface="Century Gothic"/>
                <a:sym typeface="Century Gothic"/>
              </a:defRPr>
            </a:pPr>
            <a:r>
              <a:t>Effective marketing aligns well with the sales process and leads to increased sales, but there is more to marketing than just supporting sales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tle 1"/>
          <p:cNvSpPr txBox="1"/>
          <p:nvPr>
            <p:ph type="title"/>
          </p:nvPr>
        </p:nvSpPr>
        <p:spPr>
          <a:prstGeom prst="rect">
            <a:avLst/>
          </a:prstGeom>
        </p:spPr>
        <p:txBody>
          <a:bodyPr/>
          <a:lstStyle/>
          <a:p>
            <a:pPr/>
            <a:r>
              <a:t>Segmentation and Targeting</a:t>
            </a:r>
          </a:p>
        </p:txBody>
      </p:sp>
      <p:sp>
        <p:nvSpPr>
          <p:cNvPr id="156" name="Content Placeholder 2"/>
          <p:cNvSpPr txBox="1"/>
          <p:nvPr>
            <p:ph type="body" idx="1"/>
          </p:nvPr>
        </p:nvSpPr>
        <p:spPr>
          <a:prstGeom prst="rect">
            <a:avLst/>
          </a:prstGeom>
        </p:spPr>
        <p:txBody>
          <a:bodyPr/>
          <a:lstStyle/>
          <a:p>
            <a:pPr/>
            <a:r>
              <a:t>Segmentation is the process of dividing potential customers into groups to better understand them</a:t>
            </a:r>
          </a:p>
          <a:p>
            <a:pPr/>
            <a:r>
              <a:t>Targeting is determining which segments are most likely to become customers and directing  marketing efforts to best to satisfy them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itle 1"/>
          <p:cNvSpPr txBox="1"/>
          <p:nvPr>
            <p:ph type="title"/>
          </p:nvPr>
        </p:nvSpPr>
        <p:spPr>
          <a:prstGeom prst="rect">
            <a:avLst/>
          </a:prstGeom>
        </p:spPr>
        <p:txBody>
          <a:bodyPr/>
          <a:lstStyle/>
          <a:p>
            <a:pPr/>
            <a:r>
              <a:t>Defining a Target Market</a:t>
            </a:r>
          </a:p>
        </p:txBody>
      </p:sp>
      <p:sp>
        <p:nvSpPr>
          <p:cNvPr id="159" name="Content Placeholder 4"/>
          <p:cNvSpPr txBox="1"/>
          <p:nvPr>
            <p:ph type="body" sz="half" idx="1"/>
          </p:nvPr>
        </p:nvSpPr>
        <p:spPr>
          <a:xfrm>
            <a:off x="838200" y="1825625"/>
            <a:ext cx="5257800" cy="4351338"/>
          </a:xfrm>
          <a:prstGeom prst="rect">
            <a:avLst/>
          </a:prstGeom>
        </p:spPr>
        <p:txBody>
          <a:bodyPr/>
          <a:lstStyle/>
          <a:p>
            <a:pPr marL="371475" indent="-342900">
              <a:buFontTx/>
              <a:buAutoNum type="arabicPeriod" startAt="1"/>
            </a:pPr>
            <a:r>
              <a:t>Identify the business need you address</a:t>
            </a:r>
          </a:p>
          <a:p>
            <a:pPr marL="371475" indent="-342900">
              <a:buFontTx/>
              <a:buAutoNum type="arabicPeriod" startAt="1"/>
            </a:pPr>
            <a:r>
              <a:t>Segment your total market</a:t>
            </a:r>
          </a:p>
          <a:p>
            <a:pPr marL="371475" indent="-342900">
              <a:buFontTx/>
              <a:buAutoNum type="arabicPeriod" startAt="1"/>
            </a:pPr>
            <a:r>
              <a:t>Profile your target customer segment(s)</a:t>
            </a:r>
          </a:p>
          <a:p>
            <a:pPr marL="371475" indent="-342900">
              <a:buFontTx/>
              <a:buAutoNum type="arabicPeriod" startAt="1"/>
            </a:pPr>
            <a:r>
              <a:t>Research and validate your market opportunity</a:t>
            </a:r>
          </a:p>
        </p:txBody>
      </p:sp>
      <p:pic>
        <p:nvPicPr>
          <p:cNvPr id="160" name="Picture 2" descr="Picture 2"/>
          <p:cNvPicPr>
            <a:picLocks noChangeAspect="1"/>
          </p:cNvPicPr>
          <p:nvPr/>
        </p:nvPicPr>
        <p:blipFill>
          <a:blip r:embed="rId3">
            <a:extLst/>
          </a:blip>
          <a:stretch>
            <a:fillRect/>
          </a:stretch>
        </p:blipFill>
        <p:spPr>
          <a:xfrm>
            <a:off x="5982741" y="1592216"/>
            <a:ext cx="4811868" cy="481186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1412488" y="0"/>
            <a:ext cx="9367025" cy="6858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prstGeom prst="rect">
            <a:avLst/>
          </a:prstGeom>
        </p:spPr>
        <p:txBody>
          <a:bodyPr/>
          <a:lstStyle/>
          <a:p>
            <a:pPr/>
            <a:r>
              <a:t>Value for the Customer</a:t>
            </a:r>
          </a:p>
        </p:txBody>
      </p:sp>
      <p:sp>
        <p:nvSpPr>
          <p:cNvPr id="167" name="Content Placeholder 2"/>
          <p:cNvSpPr txBox="1"/>
          <p:nvPr>
            <p:ph type="body" idx="1"/>
          </p:nvPr>
        </p:nvSpPr>
        <p:spPr>
          <a:prstGeom prst="rect">
            <a:avLst/>
          </a:prstGeom>
        </p:spPr>
        <p:txBody>
          <a:bodyPr/>
          <a:lstStyle/>
          <a:p>
            <a:pPr/>
            <a:r>
              <a:t>Value = benefit – cost</a:t>
            </a:r>
          </a:p>
          <a:p>
            <a:pPr/>
            <a:r>
              <a:t>Price is only part of cost</a:t>
            </a:r>
          </a:p>
          <a:p>
            <a:pPr/>
            <a:r>
              <a:t>Customers will consider competitors and substitutes</a:t>
            </a:r>
          </a:p>
          <a:p>
            <a:pPr/>
            <a:r>
              <a:t>Differentiation is how marketers optimize the elements of a product that provide unique value to customers</a:t>
            </a:r>
          </a:p>
          <a:p>
            <a:pPr/>
            <a:r>
              <a:t>When a company can create greater value for customers than its competitors, it has a competitive advantage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5"/>
          <p:cNvSpPr txBox="1"/>
          <p:nvPr>
            <p:ph type="title"/>
          </p:nvPr>
        </p:nvSpPr>
        <p:spPr>
          <a:prstGeom prst="rect">
            <a:avLst/>
          </a:prstGeom>
        </p:spPr>
        <p:txBody>
          <a:bodyPr/>
          <a:lstStyle/>
          <a:p>
            <a:pPr/>
            <a:r>
              <a:t>Value Proposition</a:t>
            </a:r>
          </a:p>
        </p:txBody>
      </p:sp>
      <p:sp>
        <p:nvSpPr>
          <p:cNvPr id="170" name="Content Placeholder 1"/>
          <p:cNvSpPr txBox="1"/>
          <p:nvPr>
            <p:ph type="body" sz="half" idx="1"/>
          </p:nvPr>
        </p:nvSpPr>
        <p:spPr>
          <a:xfrm>
            <a:off x="838200" y="1825625"/>
            <a:ext cx="6368716" cy="4351338"/>
          </a:xfrm>
          <a:prstGeom prst="rect">
            <a:avLst/>
          </a:prstGeom>
        </p:spPr>
        <p:txBody>
          <a:bodyPr/>
          <a:lstStyle/>
          <a:p>
            <a:pPr/>
            <a:r>
              <a:t>A value proposition provides a very simple answer to the question: Why should someone buy what you are offering? </a:t>
            </a:r>
          </a:p>
          <a:p>
            <a:pPr/>
            <a:r>
              <a:t>The value proposition should be clear, compelling, and differentiating</a:t>
            </a:r>
          </a:p>
        </p:txBody>
      </p:sp>
      <p:pic>
        <p:nvPicPr>
          <p:cNvPr id="171" name="Picture 4" descr="Picture 4"/>
          <p:cNvPicPr>
            <a:picLocks noChangeAspect="1"/>
          </p:cNvPicPr>
          <p:nvPr/>
        </p:nvPicPr>
        <p:blipFill>
          <a:blip r:embed="rId3">
            <a:extLst/>
          </a:blip>
          <a:stretch>
            <a:fillRect/>
          </a:stretch>
        </p:blipFill>
        <p:spPr>
          <a:xfrm>
            <a:off x="8084218" y="1642322"/>
            <a:ext cx="3145296" cy="471794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Picture 5" descr="Picture 5"/>
          <p:cNvPicPr>
            <a:picLocks noChangeAspect="1"/>
          </p:cNvPicPr>
          <p:nvPr/>
        </p:nvPicPr>
        <p:blipFill>
          <a:blip r:embed="rId3">
            <a:extLst/>
          </a:blip>
          <a:stretch>
            <a:fillRect/>
          </a:stretch>
        </p:blipFill>
        <p:spPr>
          <a:xfrm>
            <a:off x="2679700" y="279400"/>
            <a:ext cx="6832600" cy="62992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3"/>
          <p:cNvSpPr txBox="1"/>
          <p:nvPr>
            <p:ph type="title"/>
          </p:nvPr>
        </p:nvSpPr>
        <p:spPr>
          <a:prstGeom prst="rect">
            <a:avLst/>
          </a:prstGeom>
        </p:spPr>
        <p:txBody>
          <a:bodyPr/>
          <a:lstStyle/>
          <a:p>
            <a:pPr/>
            <a:r>
              <a:t>Evolving Definitions of the Marketing Mix</a:t>
            </a:r>
            <a:br/>
          </a:p>
        </p:txBody>
      </p:sp>
      <p:sp>
        <p:nvSpPr>
          <p:cNvPr id="180" name="Text Placeholder 4"/>
          <p:cNvSpPr txBox="1"/>
          <p:nvPr>
            <p:ph type="body" sz="quarter" idx="1"/>
          </p:nvPr>
        </p:nvSpPr>
        <p:spPr>
          <a:xfrm>
            <a:off x="839788" y="1681163"/>
            <a:ext cx="5157788" cy="823913"/>
          </a:xfrm>
          <a:prstGeom prst="rect">
            <a:avLst/>
          </a:prstGeom>
        </p:spPr>
        <p:txBody>
          <a:bodyPr/>
          <a:lstStyle>
            <a:lvl1pPr>
              <a:defRPr sz="2800"/>
            </a:lvl1pPr>
          </a:lstStyle>
          <a:p>
            <a:pPr/>
            <a:r>
              <a:t>4 Ps</a:t>
            </a:r>
          </a:p>
        </p:txBody>
      </p:sp>
      <p:sp>
        <p:nvSpPr>
          <p:cNvPr id="181" name="Text Placeholder 5"/>
          <p:cNvSpPr txBox="1"/>
          <p:nvPr>
            <p:ph type="body" idx="21"/>
          </p:nvPr>
        </p:nvSpPr>
        <p:spPr>
          <a:xfrm>
            <a:off x="839788" y="2505075"/>
            <a:ext cx="5157788" cy="1441284"/>
          </a:xfrm>
          <a:prstGeom prst="rect">
            <a:avLst/>
          </a:prstGeom>
          <a:extLst>
            <a:ext uri="{C572A759-6A51-4108-AA02-DFA0A04FC94B}">
              <ma14:wrappingTextBoxFlag xmlns:ma14="http://schemas.microsoft.com/office/mac/drawingml/2011/main" val="1"/>
            </a:ext>
          </a:extLst>
        </p:spPr>
        <p:txBody>
          <a:bodyPr/>
          <a:lstStyle/>
          <a:p>
            <a:pPr marL="329184" indent="-292607" defTabSz="877823">
              <a:spcBef>
                <a:spcPts val="600"/>
              </a:spcBef>
              <a:buSzPts val="1900"/>
              <a:defRPr sz="1919"/>
            </a:pPr>
            <a:r>
              <a:t>Product</a:t>
            </a:r>
          </a:p>
          <a:p>
            <a:pPr marL="329184" indent="-292607" defTabSz="877823">
              <a:spcBef>
                <a:spcPts val="600"/>
              </a:spcBef>
              <a:buSzPts val="1900"/>
              <a:defRPr sz="1919"/>
            </a:pPr>
            <a:r>
              <a:t>Price</a:t>
            </a:r>
          </a:p>
          <a:p>
            <a:pPr marL="329184" indent="-292607" defTabSz="877823">
              <a:spcBef>
                <a:spcPts val="600"/>
              </a:spcBef>
              <a:buSzPts val="1900"/>
              <a:defRPr sz="1919"/>
            </a:pPr>
            <a:r>
              <a:t>Promotion</a:t>
            </a:r>
          </a:p>
          <a:p>
            <a:pPr marL="329184" indent="-292607" defTabSz="877823">
              <a:spcBef>
                <a:spcPts val="600"/>
              </a:spcBef>
              <a:buSzPts val="1900"/>
              <a:defRPr sz="1919"/>
            </a:pPr>
            <a:r>
              <a:t>Place</a:t>
            </a:r>
          </a:p>
        </p:txBody>
      </p:sp>
      <p:sp>
        <p:nvSpPr>
          <p:cNvPr id="182" name="Text Placeholder 6"/>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marL="171450" indent="0">
              <a:spcBef>
                <a:spcPts val="700"/>
              </a:spcBef>
              <a:buClrTx/>
              <a:buSzTx/>
              <a:buFontTx/>
              <a:buNone/>
              <a:defRPr b="1"/>
            </a:lvl1pPr>
          </a:lstStyle>
          <a:p>
            <a:pPr/>
            <a:r>
              <a:t>4 Cs</a:t>
            </a:r>
          </a:p>
        </p:txBody>
      </p:sp>
      <p:sp>
        <p:nvSpPr>
          <p:cNvPr id="183" name="Text Placeholder 7"/>
          <p:cNvSpPr txBox="1"/>
          <p:nvPr>
            <p:ph type="body" idx="23"/>
          </p:nvPr>
        </p:nvSpPr>
        <p:spPr>
          <a:xfrm>
            <a:off x="6172201" y="2505075"/>
            <a:ext cx="5183189" cy="1325563"/>
          </a:xfrm>
          <a:prstGeom prst="rect">
            <a:avLst/>
          </a:prstGeom>
          <a:extLst>
            <a:ext uri="{C572A759-6A51-4108-AA02-DFA0A04FC94B}">
              <ma14:wrappingTextBoxFlag xmlns:ma14="http://schemas.microsoft.com/office/mac/drawingml/2011/main" val="1"/>
            </a:ext>
          </a:extLst>
        </p:spPr>
        <p:txBody>
          <a:bodyPr/>
          <a:lstStyle/>
          <a:p>
            <a:pPr marL="294894" indent="-262127" defTabSz="786384">
              <a:spcBef>
                <a:spcPts val="600"/>
              </a:spcBef>
              <a:buSzPts val="1700"/>
              <a:defRPr sz="1720"/>
            </a:pPr>
            <a:r>
              <a:t>Consumer solution</a:t>
            </a:r>
          </a:p>
          <a:p>
            <a:pPr marL="294894" indent="-262127" defTabSz="786384">
              <a:spcBef>
                <a:spcPts val="600"/>
              </a:spcBef>
              <a:buSzPts val="1700"/>
              <a:defRPr sz="1720"/>
            </a:pPr>
            <a:r>
              <a:t>Cost</a:t>
            </a:r>
          </a:p>
          <a:p>
            <a:pPr marL="294894" indent="-262127" defTabSz="786384">
              <a:spcBef>
                <a:spcPts val="600"/>
              </a:spcBef>
              <a:buSzPts val="1700"/>
              <a:defRPr sz="1720"/>
            </a:pPr>
            <a:r>
              <a:t>Communication</a:t>
            </a:r>
          </a:p>
          <a:p>
            <a:pPr marL="294894" indent="-262127" defTabSz="786384">
              <a:spcBef>
                <a:spcPts val="600"/>
              </a:spcBef>
              <a:buSzPts val="1700"/>
              <a:defRPr sz="1720"/>
            </a:pPr>
            <a:r>
              <a:t>Convenience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prstGeom prst="rect">
            <a:avLst/>
          </a:prstGeom>
        </p:spPr>
        <p:txBody>
          <a:bodyPr/>
          <a:lstStyle/>
          <a:p>
            <a:pPr/>
            <a:r>
              <a:t>Product</a:t>
            </a:r>
          </a:p>
        </p:txBody>
      </p:sp>
      <p:pic>
        <p:nvPicPr>
          <p:cNvPr id="188" name="Picture 4" descr="Picture 4"/>
          <p:cNvPicPr>
            <a:picLocks noChangeAspect="1"/>
          </p:cNvPicPr>
          <p:nvPr/>
        </p:nvPicPr>
        <p:blipFill>
          <a:blip r:embed="rId2">
            <a:extLst/>
          </a:blip>
          <a:stretch>
            <a:fillRect/>
          </a:stretch>
        </p:blipFill>
        <p:spPr>
          <a:xfrm>
            <a:off x="1639410" y="1600817"/>
            <a:ext cx="8913179" cy="489205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prstGeom prst="rect">
            <a:avLst/>
          </a:prstGeom>
        </p:spPr>
        <p:txBody>
          <a:bodyPr/>
          <a:lstStyle/>
          <a:p>
            <a:pPr/>
            <a:r>
              <a:t>Product vs Customer Solution</a:t>
            </a:r>
          </a:p>
        </p:txBody>
      </p:sp>
      <p:sp>
        <p:nvSpPr>
          <p:cNvPr id="191" name="Text Placeholder 6"/>
          <p:cNvSpPr txBox="1"/>
          <p:nvPr>
            <p:ph type="body" idx="1"/>
          </p:nvPr>
        </p:nvSpPr>
        <p:spPr>
          <a:prstGeom prst="rect">
            <a:avLst/>
          </a:prstGeom>
        </p:spPr>
        <p:txBody>
          <a:bodyPr/>
          <a:lstStyle/>
          <a:p>
            <a:pPr marL="0" indent="28575">
              <a:buSzTx/>
              <a:buNone/>
            </a:pPr>
            <a:r>
              <a:t>A company will only sell what the consumer specifically wants to buy. So, marketers should study consumer wants and needs to attract them.</a:t>
            </a:r>
          </a:p>
          <a:p>
            <a:pPr marL="0" indent="28575">
              <a:buSzTx/>
              <a:buNone/>
            </a:pPr>
          </a:p>
          <a:p>
            <a:pPr marL="0" indent="28575">
              <a:buSzTx/>
              <a:buNone/>
            </a:pPr>
            <a:r>
              <a:t>The product includes:</a:t>
            </a:r>
          </a:p>
          <a:p>
            <a:pPr marL="0" indent="28575">
              <a:buSzTx/>
              <a:buNone/>
            </a:pPr>
          </a:p>
          <a:p>
            <a:pPr/>
            <a:r>
              <a:t>Quality</a:t>
            </a:r>
          </a:p>
          <a:p>
            <a:pPr/>
            <a:r>
              <a:t>Specific features</a:t>
            </a:r>
          </a:p>
          <a:p>
            <a:pPr/>
            <a:r>
              <a:t>Packaging/presentation</a:t>
            </a:r>
          </a:p>
          <a:p>
            <a:pPr/>
            <a:r>
              <a:t>Branding</a:t>
            </a:r>
          </a:p>
          <a:p>
            <a:pPr/>
            <a:r>
              <a:t>Social or environmental causes supported by the purchase of the product</a:t>
            </a:r>
          </a:p>
          <a:p>
            <a:pPr/>
            <a:r>
              <a:t>The problem that it will solve for your customers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prstGeom prst="rect">
            <a:avLst/>
          </a:prstGeom>
        </p:spPr>
        <p:txBody>
          <a:bodyPr/>
          <a:lstStyle/>
          <a:p>
            <a:pPr/>
            <a:r>
              <a:t>History of Evolution of the Marketing Concept</a:t>
            </a:r>
          </a:p>
        </p:txBody>
      </p:sp>
      <p:sp>
        <p:nvSpPr>
          <p:cNvPr id="106" name="Text Placeholder 2"/>
          <p:cNvSpPr txBox="1"/>
          <p:nvPr>
            <p:ph type="body" idx="1"/>
          </p:nvPr>
        </p:nvSpPr>
        <p:spPr>
          <a:prstGeom prst="rect">
            <a:avLst/>
          </a:prstGeom>
        </p:spPr>
        <p:txBody>
          <a:bodyPr/>
          <a:lstStyle/>
          <a:p>
            <a:pPr marL="339470" indent="-301752" defTabSz="905255">
              <a:spcBef>
                <a:spcPts val="600"/>
              </a:spcBef>
              <a:defRPr b="1" sz="2178"/>
            </a:pPr>
            <a:r>
              <a:t>The Product Concept</a:t>
            </a:r>
          </a:p>
          <a:p>
            <a:pPr lvl="1" marL="678941" indent="-282892" defTabSz="905255">
              <a:spcBef>
                <a:spcPts val="200"/>
              </a:spcBef>
              <a:defRPr sz="2178"/>
            </a:pPr>
            <a:r>
              <a:t>Success depends on creating the best, most innovative product for the lowest price</a:t>
            </a:r>
          </a:p>
          <a:p>
            <a:pPr marL="339470" indent="-301752" defTabSz="905255">
              <a:spcBef>
                <a:spcPts val="600"/>
              </a:spcBef>
              <a:defRPr b="1" sz="2178"/>
            </a:pPr>
            <a:r>
              <a:t>The Sales Concept</a:t>
            </a:r>
          </a:p>
          <a:p>
            <a:pPr lvl="1" marL="678941" indent="-282892" defTabSz="905255">
              <a:spcBef>
                <a:spcPts val="200"/>
              </a:spcBef>
              <a:defRPr sz="2178"/>
            </a:pPr>
            <a:r>
              <a:t>Success depends on a good sales team with the right tools and incentives. </a:t>
            </a:r>
          </a:p>
          <a:p>
            <a:pPr marL="339470" indent="-301752" defTabSz="905255">
              <a:spcBef>
                <a:spcPts val="600"/>
              </a:spcBef>
              <a:defRPr b="1" sz="2178"/>
            </a:pPr>
            <a:r>
              <a:t>The Production Concept</a:t>
            </a:r>
          </a:p>
          <a:p>
            <a:pPr lvl="1" marL="678941" indent="-282892" defTabSz="905255">
              <a:spcBef>
                <a:spcPts val="200"/>
              </a:spcBef>
              <a:defRPr sz="2178"/>
            </a:pPr>
            <a:r>
              <a:t>Success depends on low production costs, highly efficient processes, and mass distribution.</a:t>
            </a:r>
            <a:endParaRPr sz="1782"/>
          </a:p>
          <a:p>
            <a:pPr marL="339470" indent="-301752" defTabSz="905255">
              <a:spcBef>
                <a:spcPts val="600"/>
              </a:spcBef>
              <a:defRPr b="1" sz="2178"/>
            </a:pPr>
            <a:r>
              <a:t>The Marketing Concept</a:t>
            </a:r>
          </a:p>
          <a:p>
            <a:pPr lvl="1" marL="678941" indent="-282892" defTabSz="905255">
              <a:spcBef>
                <a:spcPts val="200"/>
              </a:spcBef>
              <a:defRPr sz="2178"/>
            </a:pPr>
            <a:r>
              <a:t>Success depends on doing better than competitors at understanding, creating, delivering, and communicating value to their target customers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1"/>
          <p:cNvSpPr txBox="1"/>
          <p:nvPr>
            <p:ph type="title"/>
          </p:nvPr>
        </p:nvSpPr>
        <p:spPr>
          <a:prstGeom prst="rect">
            <a:avLst/>
          </a:prstGeom>
        </p:spPr>
        <p:txBody>
          <a:bodyPr/>
          <a:lstStyle/>
          <a:p>
            <a:pPr/>
            <a:r>
              <a:t>Price</a:t>
            </a:r>
          </a:p>
        </p:txBody>
      </p:sp>
      <p:pic>
        <p:nvPicPr>
          <p:cNvPr id="196" name="Picture 4" descr="Picture 4"/>
          <p:cNvPicPr>
            <a:picLocks noChangeAspect="1"/>
          </p:cNvPicPr>
          <p:nvPr/>
        </p:nvPicPr>
        <p:blipFill>
          <a:blip r:embed="rId2">
            <a:extLst/>
          </a:blip>
          <a:stretch>
            <a:fillRect/>
          </a:stretch>
        </p:blipFill>
        <p:spPr>
          <a:xfrm>
            <a:off x="1544953" y="1429713"/>
            <a:ext cx="9102092" cy="506316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1"/>
          <p:cNvSpPr txBox="1"/>
          <p:nvPr>
            <p:ph type="title"/>
          </p:nvPr>
        </p:nvSpPr>
        <p:spPr>
          <a:prstGeom prst="rect">
            <a:avLst/>
          </a:prstGeom>
        </p:spPr>
        <p:txBody>
          <a:bodyPr/>
          <a:lstStyle/>
          <a:p>
            <a:pPr/>
            <a:r>
              <a:t>Price vs Cost</a:t>
            </a:r>
          </a:p>
        </p:txBody>
      </p:sp>
      <p:sp>
        <p:nvSpPr>
          <p:cNvPr id="199" name="Text Placeholder 6"/>
          <p:cNvSpPr txBox="1"/>
          <p:nvPr>
            <p:ph type="body" idx="1"/>
          </p:nvPr>
        </p:nvSpPr>
        <p:spPr>
          <a:xfrm>
            <a:off x="838200" y="1645920"/>
            <a:ext cx="11049000" cy="4983480"/>
          </a:xfrm>
          <a:prstGeom prst="rect">
            <a:avLst/>
          </a:prstGeom>
        </p:spPr>
        <p:txBody>
          <a:bodyPr/>
          <a:lstStyle/>
          <a:p>
            <a:pPr marL="0" indent="28575">
              <a:buSzTx/>
              <a:buNone/>
              <a:defRPr>
                <a:solidFill>
                  <a:srgbClr val="222222"/>
                </a:solidFill>
              </a:defRPr>
            </a:pPr>
            <a:r>
              <a:t>Price is only a part of the total </a:t>
            </a:r>
            <a:r>
              <a:rPr i="1"/>
              <a:t>cost to satisfy</a:t>
            </a:r>
            <a:r>
              <a:t> a want or a need. </a:t>
            </a:r>
          </a:p>
          <a:p>
            <a:pPr marL="0" indent="28575">
              <a:buSzTx/>
              <a:buNone/>
              <a:defRPr>
                <a:solidFill>
                  <a:srgbClr val="222222"/>
                </a:solidFill>
              </a:defRPr>
            </a:pPr>
          </a:p>
          <a:p>
            <a:pPr marL="0" indent="28575">
              <a:buSzTx/>
              <a:buNone/>
              <a:defRPr>
                <a:solidFill>
                  <a:srgbClr val="222222"/>
                </a:solidFill>
              </a:defRPr>
            </a:pPr>
            <a:r>
              <a:t>The total cost of ownership might include</a:t>
            </a:r>
          </a:p>
          <a:p>
            <a:pPr marL="371475" indent="-342900">
              <a:buSzPts val="2000"/>
              <a:defRPr i="1" sz="2000">
                <a:solidFill>
                  <a:srgbClr val="222222"/>
                </a:solidFill>
              </a:defRPr>
            </a:pPr>
            <a:r>
              <a:t>Cost in terms of the money paid </a:t>
            </a:r>
          </a:p>
          <a:p>
            <a:pPr marL="371475" indent="-342900">
              <a:buSzPts val="2000"/>
              <a:defRPr i="1" sz="2000">
                <a:solidFill>
                  <a:srgbClr val="222222"/>
                </a:solidFill>
              </a:defRPr>
            </a:pPr>
            <a:r>
              <a:t>Cost of time</a:t>
            </a:r>
            <a:r>
              <a:rPr i="0"/>
              <a:t> in acquiring a good or a service, </a:t>
            </a:r>
            <a:endParaRPr i="0"/>
          </a:p>
          <a:p>
            <a:pPr marL="371475" indent="-342900">
              <a:buSzPts val="2000"/>
              <a:defRPr i="1" sz="2000">
                <a:solidFill>
                  <a:srgbClr val="222222"/>
                </a:solidFill>
              </a:defRPr>
            </a:pPr>
            <a:r>
              <a:t>Cost of conscience</a:t>
            </a:r>
            <a:r>
              <a:rPr i="0"/>
              <a:t> in consuming it. </a:t>
            </a:r>
          </a:p>
          <a:p>
            <a:pPr marL="371475" indent="-342900">
              <a:buSzPts val="2000"/>
              <a:defRPr i="1" sz="2000">
                <a:solidFill>
                  <a:srgbClr val="222222"/>
                </a:solidFill>
              </a:defRPr>
            </a:pPr>
            <a:r>
              <a:t>Cost in terms of inconvenience (waiting time, difficulty in assembling, learning how to use the new product etc.)</a:t>
            </a:r>
          </a:p>
          <a:p>
            <a:pPr marL="371475" indent="-342900">
              <a:buSzPts val="2000"/>
              <a:defRPr i="1" sz="2000">
                <a:solidFill>
                  <a:srgbClr val="222222"/>
                </a:solidFill>
              </a:defRPr>
            </a:pPr>
            <a:r>
              <a:t>Opportunity cost (foregone opportunity of having wasted time or having ruined experience of a special occasion – say a wedding or 50</a:t>
            </a:r>
            <a:r>
              <a:rPr baseline="30000"/>
              <a:t>th</a:t>
            </a:r>
            <a:r>
              <a:t> anniversary)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1"/>
          <p:cNvSpPr txBox="1"/>
          <p:nvPr>
            <p:ph type="title"/>
          </p:nvPr>
        </p:nvSpPr>
        <p:spPr>
          <a:prstGeom prst="rect">
            <a:avLst/>
          </a:prstGeom>
        </p:spPr>
        <p:txBody>
          <a:bodyPr/>
          <a:lstStyle/>
          <a:p>
            <a:pPr/>
            <a:r>
              <a:t>Promotion</a:t>
            </a:r>
          </a:p>
        </p:txBody>
      </p:sp>
      <p:pic>
        <p:nvPicPr>
          <p:cNvPr id="204" name="Picture 4" descr="Picture 4"/>
          <p:cNvPicPr>
            <a:picLocks noChangeAspect="1"/>
          </p:cNvPicPr>
          <p:nvPr/>
        </p:nvPicPr>
        <p:blipFill>
          <a:blip r:embed="rId2">
            <a:extLst/>
          </a:blip>
          <a:stretch>
            <a:fillRect/>
          </a:stretch>
        </p:blipFill>
        <p:spPr>
          <a:xfrm>
            <a:off x="1647188" y="1532923"/>
            <a:ext cx="8897623" cy="495995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prstGeom prst="rect">
            <a:avLst/>
          </a:prstGeom>
        </p:spPr>
        <p:txBody>
          <a:bodyPr/>
          <a:lstStyle/>
          <a:p>
            <a:pPr/>
            <a:r>
              <a:t>Promotion vs Communication</a:t>
            </a:r>
          </a:p>
        </p:txBody>
      </p:sp>
      <p:sp>
        <p:nvSpPr>
          <p:cNvPr id="207" name="Text Placeholder 6"/>
          <p:cNvSpPr txBox="1"/>
          <p:nvPr>
            <p:ph type="body" idx="1"/>
          </p:nvPr>
        </p:nvSpPr>
        <p:spPr>
          <a:xfrm>
            <a:off x="868679" y="1417318"/>
            <a:ext cx="11216642" cy="5074923"/>
          </a:xfrm>
          <a:prstGeom prst="rect">
            <a:avLst/>
          </a:prstGeom>
        </p:spPr>
        <p:txBody>
          <a:bodyPr/>
          <a:lstStyle/>
          <a:p>
            <a:pPr marL="0" indent="28575">
              <a:buSzTx/>
              <a:buNone/>
            </a:pPr>
            <a:r>
              <a:t>Communications can include advertising, public relations, personal selling, viral advertising, and any form of communication between the organization and the consumer.</a:t>
            </a:r>
          </a:p>
          <a:p>
            <a:pPr marL="0" indent="28575">
              <a:buSzTx/>
              <a:buNone/>
            </a:pPr>
          </a:p>
          <a:p>
            <a:pPr marL="0" indent="28575">
              <a:buSzTx/>
              <a:buNone/>
            </a:pPr>
            <a:r>
              <a:t>Promotion 		– a one way process</a:t>
            </a:r>
          </a:p>
          <a:p>
            <a:pPr marL="0" indent="28575">
              <a:buSzTx/>
              <a:buNone/>
            </a:pPr>
            <a:r>
              <a:t>Communication 	– a two way process</a:t>
            </a:r>
          </a:p>
          <a:p>
            <a:pPr marL="0" indent="28575">
              <a:buSzTx/>
              <a:buNone/>
            </a:pPr>
          </a:p>
          <a:p>
            <a:pPr marL="0" indent="28575">
              <a:buSzTx/>
              <a:buNone/>
            </a:pPr>
            <a:r>
              <a:t>Promotional tactics fall into two categories: </a:t>
            </a:r>
            <a:r>
              <a:rPr u="sng">
                <a:solidFill>
                  <a:srgbClr val="9454C3"/>
                </a:solidFill>
                <a:uFill>
                  <a:solidFill>
                    <a:srgbClr val="9454C3"/>
                  </a:solidFill>
                </a:uFill>
                <a:hlinkClick r:id="rId3" invalidUrl="" action="" tgtFrame="" tooltip="" history="1" highlightClick="0" endSnd="0"/>
              </a:rPr>
              <a:t>traditional and digital</a:t>
            </a:r>
            <a:r>
              <a:t>. </a:t>
            </a:r>
          </a:p>
          <a:p>
            <a:pPr marL="371475" indent="-342900"/>
            <a:r>
              <a:t>Traditional methods encompass print media, broadcasting, mail, billboards, and word of mouth. </a:t>
            </a:r>
          </a:p>
          <a:p>
            <a:pPr marL="371475" indent="-342900"/>
            <a:r>
              <a:t>Digital avenues include email, social media, content marketing, </a:t>
            </a:r>
            <a:r>
              <a:rPr u="sng">
                <a:solidFill>
                  <a:srgbClr val="9454C3"/>
                </a:solidFill>
                <a:uFill>
                  <a:solidFill>
                    <a:srgbClr val="9454C3"/>
                  </a:solidFill>
                </a:uFill>
                <a:hlinkClick r:id="rId4" invalidUrl="" action="" tgtFrame="" tooltip="" history="1" highlightClick="0" endSnd="0"/>
              </a:rPr>
              <a:t>SEO</a:t>
            </a:r>
            <a:r>
              <a:t>, mobile outreach, and paid ads. </a:t>
            </a:r>
          </a:p>
          <a:p>
            <a:pPr marL="371475" indent="-342900"/>
            <a:r>
              <a:rPr u="sng">
                <a:solidFill>
                  <a:srgbClr val="9454C3"/>
                </a:solidFill>
                <a:uFill>
                  <a:solidFill>
                    <a:srgbClr val="9454C3"/>
                  </a:solidFill>
                </a:uFill>
                <a:hlinkClick r:id="rId4" invalidUrl="" action="" tgtFrame="" tooltip="" history="1" highlightClick="0" endSnd="0"/>
              </a:rPr>
              <a:t>Digital marketing generates 50% more customer interactions</a:t>
            </a:r>
            <a:r>
              <a:t> than traditional methods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1"/>
          <p:cNvSpPr txBox="1"/>
          <p:nvPr>
            <p:ph type="title"/>
          </p:nvPr>
        </p:nvSpPr>
        <p:spPr>
          <a:prstGeom prst="rect">
            <a:avLst/>
          </a:prstGeom>
        </p:spPr>
        <p:txBody>
          <a:bodyPr/>
          <a:lstStyle/>
          <a:p>
            <a:pPr/>
            <a:r>
              <a:t>Place</a:t>
            </a:r>
          </a:p>
        </p:txBody>
      </p:sp>
      <p:pic>
        <p:nvPicPr>
          <p:cNvPr id="212" name="Picture 4" descr="Picture 4"/>
          <p:cNvPicPr>
            <a:picLocks noChangeAspect="1"/>
          </p:cNvPicPr>
          <p:nvPr/>
        </p:nvPicPr>
        <p:blipFill>
          <a:blip r:embed="rId2">
            <a:extLst/>
          </a:blip>
          <a:stretch>
            <a:fillRect/>
          </a:stretch>
        </p:blipFill>
        <p:spPr>
          <a:xfrm>
            <a:off x="1657630" y="1517375"/>
            <a:ext cx="8876739" cy="497549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prstGeom prst="rect">
            <a:avLst/>
          </a:prstGeom>
        </p:spPr>
        <p:txBody>
          <a:bodyPr/>
          <a:lstStyle/>
          <a:p>
            <a:pPr/>
            <a:r>
              <a:t>Place vs Convenience</a:t>
            </a:r>
          </a:p>
        </p:txBody>
      </p:sp>
      <p:sp>
        <p:nvSpPr>
          <p:cNvPr id="215" name="Text Placeholder 6"/>
          <p:cNvSpPr txBox="1"/>
          <p:nvPr>
            <p:ph type="body" idx="1"/>
          </p:nvPr>
        </p:nvSpPr>
        <p:spPr>
          <a:prstGeom prst="rect">
            <a:avLst/>
          </a:prstGeom>
        </p:spPr>
        <p:txBody>
          <a:bodyPr/>
          <a:lstStyle/>
          <a:p>
            <a:pPr marL="371475" indent="-342900">
              <a:defRPr>
                <a:solidFill>
                  <a:srgbClr val="222222"/>
                </a:solidFill>
              </a:defRPr>
            </a:pPr>
            <a:r>
              <a:t>Marketers should know how the target market prefers to buy (at home or in retail stores, at what time of the day etc.) and be accessible noth geographically as well as temporally.</a:t>
            </a:r>
          </a:p>
          <a:p>
            <a:pPr marL="371475" indent="-342900">
              <a:defRPr>
                <a:solidFill>
                  <a:srgbClr val="222222"/>
                </a:solidFill>
              </a:defRPr>
            </a:pPr>
          </a:p>
          <a:p>
            <a:pPr marL="371475" indent="-342900">
              <a:defRPr>
                <a:solidFill>
                  <a:srgbClr val="222222"/>
                </a:solidFill>
              </a:defRPr>
            </a:pPr>
            <a:r>
              <a:t>Provide </a:t>
            </a:r>
            <a:r>
              <a:rPr i="1"/>
              <a:t>convenience of buying</a:t>
            </a:r>
            <a:r>
              <a:t>. Convenience takes into account the ease of buying the product, finding the product, and finding information about the product. </a:t>
            </a:r>
          </a:p>
          <a:p>
            <a:pPr marL="371475" indent="-342900">
              <a:defRPr>
                <a:solidFill>
                  <a:srgbClr val="222222"/>
                </a:solidFill>
              </a:defRPr>
            </a:pPr>
          </a:p>
          <a:p>
            <a:pPr marL="371475" indent="-342900"/>
            <a:r>
              <a:t>Marketers need to use the right distribution channels </a:t>
            </a:r>
            <a:endParaRPr>
              <a:solidFill>
                <a:srgbClr val="222222"/>
              </a:solidFill>
            </a:endParaRPr>
          </a:p>
          <a:p>
            <a:pPr marL="371475" indent="-342900">
              <a:defRPr>
                <a:solidFill>
                  <a:srgbClr val="222222"/>
                </a:solidFill>
              </a:defRPr>
            </a:pPr>
            <a:r>
              <a:t>With the rise of Internet and hybrid models of purchasing, “place” is becoming less relevant.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2"/>
          <p:cNvSpPr txBox="1"/>
          <p:nvPr>
            <p:ph type="title"/>
          </p:nvPr>
        </p:nvSpPr>
        <p:spPr>
          <a:prstGeom prst="rect">
            <a:avLst/>
          </a:prstGeom>
        </p:spPr>
        <p:txBody>
          <a:bodyPr/>
          <a:lstStyle/>
          <a:p>
            <a:pPr/>
            <a:r>
              <a:t>5P’s, 7 P’s</a:t>
            </a:r>
          </a:p>
        </p:txBody>
      </p:sp>
      <p:sp>
        <p:nvSpPr>
          <p:cNvPr id="220" name="Content Placeholder 3"/>
          <p:cNvSpPr txBox="1"/>
          <p:nvPr>
            <p:ph type="body" idx="1"/>
          </p:nvPr>
        </p:nvSpPr>
        <p:spPr>
          <a:prstGeom prst="rect">
            <a:avLst/>
          </a:prstGeom>
        </p:spPr>
        <p:txBody>
          <a:bodyPr/>
          <a:lstStyle/>
          <a:p>
            <a:pPr marL="0" indent="28575">
              <a:buSzTx/>
              <a:buNone/>
            </a:pPr>
            <a:r>
              <a:t>The basic 4 P’s of marketing have been  augmented by some other elements</a:t>
            </a:r>
          </a:p>
          <a:p>
            <a:pPr marL="0" indent="28575">
              <a:buSzTx/>
              <a:buNone/>
            </a:pPr>
          </a:p>
          <a:p>
            <a:pPr marL="485775" indent="-457200">
              <a:buFontTx/>
              <a:buAutoNum type="arabicPeriod" startAt="1"/>
            </a:pPr>
            <a:r>
              <a:t>Product		</a:t>
            </a:r>
          </a:p>
          <a:p>
            <a:pPr marL="485775" indent="-457200">
              <a:buFontTx/>
              <a:buAutoNum type="arabicPeriod" startAt="1"/>
            </a:pPr>
            <a:r>
              <a:t>Price		 4P’s</a:t>
            </a:r>
          </a:p>
          <a:p>
            <a:pPr marL="485775" indent="-457200">
              <a:buFontTx/>
              <a:buAutoNum type="arabicPeriod" startAt="1"/>
            </a:pPr>
            <a:r>
              <a:t>Promotion			5P’s 					</a:t>
            </a:r>
          </a:p>
          <a:p>
            <a:pPr marL="485775" indent="-457200">
              <a:buFontTx/>
              <a:buAutoNum type="arabicPeriod" startAt="1"/>
            </a:pPr>
            <a:r>
              <a:t>Place				7P’s</a:t>
            </a:r>
          </a:p>
          <a:p>
            <a:pPr marL="485775" indent="-457200">
              <a:buFontTx/>
              <a:buAutoNum type="arabicPeriod" startAt="1"/>
            </a:pPr>
            <a:r>
              <a:t>People</a:t>
            </a:r>
          </a:p>
          <a:p>
            <a:pPr marL="485775" indent="-457200">
              <a:buFontTx/>
              <a:buAutoNum type="arabicPeriod" startAt="1"/>
            </a:pPr>
            <a:r>
              <a:t>Physical Presence</a:t>
            </a:r>
          </a:p>
          <a:p>
            <a:pPr marL="485775" indent="-457200">
              <a:buFontTx/>
              <a:buAutoNum type="arabicPeriod" startAt="1"/>
            </a:pPr>
            <a:r>
              <a:t>Processes</a:t>
            </a:r>
          </a:p>
        </p:txBody>
      </p:sp>
      <p:sp>
        <p:nvSpPr>
          <p:cNvPr id="221" name="Right Brace 1"/>
          <p:cNvSpPr/>
          <p:nvPr/>
        </p:nvSpPr>
        <p:spPr>
          <a:xfrm>
            <a:off x="3436620" y="2705100"/>
            <a:ext cx="320041" cy="1325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95"/>
                  <a:pt x="10800" y="434"/>
                </a:cubicBezTo>
                <a:lnTo>
                  <a:pt x="10800" y="10366"/>
                </a:lnTo>
                <a:cubicBezTo>
                  <a:pt x="10800" y="10605"/>
                  <a:pt x="15635" y="10800"/>
                  <a:pt x="21600" y="10800"/>
                </a:cubicBezTo>
                <a:cubicBezTo>
                  <a:pt x="15635" y="10800"/>
                  <a:pt x="10800" y="10995"/>
                  <a:pt x="10800" y="11234"/>
                </a:cubicBezTo>
                <a:lnTo>
                  <a:pt x="10800" y="21166"/>
                </a:lnTo>
                <a:cubicBezTo>
                  <a:pt x="10800" y="21405"/>
                  <a:pt x="5965" y="21600"/>
                  <a:pt x="0" y="21600"/>
                </a:cubicBezTo>
              </a:path>
            </a:pathLst>
          </a:custGeom>
          <a:ln>
            <a:solidFill>
              <a:srgbClr val="4663AA"/>
            </a:solidFill>
          </a:ln>
        </p:spPr>
        <p:txBody>
          <a:bodyPr lIns="45719" rIns="45719" anchor="ctr"/>
          <a:lstStyle/>
          <a:p>
            <a:pPr algn="ctr"/>
          </a:p>
        </p:txBody>
      </p:sp>
      <p:sp>
        <p:nvSpPr>
          <p:cNvPr id="222" name="Right Brace 4"/>
          <p:cNvSpPr/>
          <p:nvPr/>
        </p:nvSpPr>
        <p:spPr>
          <a:xfrm>
            <a:off x="4198620" y="2727960"/>
            <a:ext cx="320041" cy="1798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43"/>
                  <a:pt x="10800" y="320"/>
                </a:cubicBezTo>
                <a:lnTo>
                  <a:pt x="10800" y="10480"/>
                </a:lnTo>
                <a:cubicBezTo>
                  <a:pt x="10800" y="10657"/>
                  <a:pt x="15635" y="10800"/>
                  <a:pt x="21600" y="10800"/>
                </a:cubicBezTo>
                <a:cubicBezTo>
                  <a:pt x="15635" y="10800"/>
                  <a:pt x="10800" y="10943"/>
                  <a:pt x="10800" y="11120"/>
                </a:cubicBezTo>
                <a:lnTo>
                  <a:pt x="10800" y="21280"/>
                </a:lnTo>
                <a:cubicBezTo>
                  <a:pt x="10800" y="21457"/>
                  <a:pt x="5965" y="21600"/>
                  <a:pt x="0" y="21600"/>
                </a:cubicBezTo>
              </a:path>
            </a:pathLst>
          </a:custGeom>
          <a:ln>
            <a:solidFill>
              <a:srgbClr val="4663AA"/>
            </a:solidFill>
          </a:ln>
        </p:spPr>
        <p:txBody>
          <a:bodyPr lIns="45719" rIns="45719" anchor="ctr"/>
          <a:lstStyle/>
          <a:p>
            <a:pPr algn="ctr"/>
          </a:p>
        </p:txBody>
      </p:sp>
      <p:sp>
        <p:nvSpPr>
          <p:cNvPr id="223" name="Right Brace 5"/>
          <p:cNvSpPr/>
          <p:nvPr/>
        </p:nvSpPr>
        <p:spPr>
          <a:xfrm>
            <a:off x="5147917" y="2727960"/>
            <a:ext cx="395027" cy="260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22"/>
                  <a:pt x="10800" y="273"/>
                </a:cubicBezTo>
                <a:lnTo>
                  <a:pt x="10800" y="10527"/>
                </a:lnTo>
                <a:cubicBezTo>
                  <a:pt x="10800" y="10678"/>
                  <a:pt x="15635" y="10800"/>
                  <a:pt x="21600" y="10800"/>
                </a:cubicBezTo>
                <a:cubicBezTo>
                  <a:pt x="15635" y="10800"/>
                  <a:pt x="10800" y="10922"/>
                  <a:pt x="10800" y="11073"/>
                </a:cubicBezTo>
                <a:lnTo>
                  <a:pt x="10800" y="21327"/>
                </a:lnTo>
                <a:cubicBezTo>
                  <a:pt x="10800" y="21478"/>
                  <a:pt x="5965" y="21600"/>
                  <a:pt x="0" y="21600"/>
                </a:cubicBezTo>
              </a:path>
            </a:pathLst>
          </a:custGeom>
          <a:ln>
            <a:solidFill>
              <a:srgbClr val="4663AA"/>
            </a:solidFill>
          </a:ln>
        </p:spPr>
        <p:txBody>
          <a:bodyPr lIns="45719" rIns="45719" anchor="ctr"/>
          <a:lstStyle/>
          <a:p>
            <a:pPr algn="ct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itle 1"/>
          <p:cNvSpPr txBox="1"/>
          <p:nvPr>
            <p:ph type="title"/>
          </p:nvPr>
        </p:nvSpPr>
        <p:spPr>
          <a:xfrm>
            <a:off x="5394959" y="15240"/>
            <a:ext cx="6797041" cy="655952"/>
          </a:xfrm>
          <a:prstGeom prst="rect">
            <a:avLst/>
          </a:prstGeom>
        </p:spPr>
        <p:txBody>
          <a:bodyPr/>
          <a:lstStyle/>
          <a:p>
            <a:pPr/>
            <a:r>
              <a:t>The Marketing Planning Process</a:t>
            </a:r>
          </a:p>
        </p:txBody>
      </p:sp>
      <p:pic>
        <p:nvPicPr>
          <p:cNvPr id="226" name="Picture 4" descr="Picture 4"/>
          <p:cNvPicPr>
            <a:picLocks noChangeAspect="1"/>
          </p:cNvPicPr>
          <p:nvPr/>
        </p:nvPicPr>
        <p:blipFill>
          <a:blip r:embed="rId2">
            <a:extLst/>
          </a:blip>
          <a:stretch>
            <a:fillRect/>
          </a:stretch>
        </p:blipFill>
        <p:spPr>
          <a:xfrm>
            <a:off x="7237083" y="565256"/>
            <a:ext cx="3996714" cy="5882296"/>
          </a:xfrm>
          <a:prstGeom prst="rect">
            <a:avLst/>
          </a:prstGeom>
          <a:ln w="12700">
            <a:miter lim="400000"/>
          </a:ln>
        </p:spPr>
      </p:pic>
      <p:sp>
        <p:nvSpPr>
          <p:cNvPr id="227" name="Rectangle 2"/>
          <p:cNvSpPr txBox="1"/>
          <p:nvPr/>
        </p:nvSpPr>
        <p:spPr>
          <a:xfrm>
            <a:off x="1398428" y="28878"/>
            <a:ext cx="3066893" cy="586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Century Gothic"/>
                <a:ea typeface="Century Gothic"/>
                <a:cs typeface="Century Gothic"/>
                <a:sym typeface="Century Gothic"/>
              </a:defRPr>
            </a:lvl1pPr>
          </a:lstStyle>
          <a:p>
            <a:pPr/>
            <a:r>
              <a:t>Marketing Plan</a:t>
            </a:r>
          </a:p>
        </p:txBody>
      </p:sp>
      <p:sp>
        <p:nvSpPr>
          <p:cNvPr id="228" name="Rectangle 3"/>
          <p:cNvSpPr txBox="1"/>
          <p:nvPr/>
        </p:nvSpPr>
        <p:spPr>
          <a:xfrm>
            <a:off x="1186802" y="1124187"/>
            <a:ext cx="5137798" cy="207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indent="28575">
              <a:defRPr sz="2100">
                <a:latin typeface="Century Gothic"/>
                <a:ea typeface="Century Gothic"/>
                <a:cs typeface="Century Gothic"/>
                <a:sym typeface="Century Gothic"/>
              </a:defRPr>
            </a:lvl1pPr>
          </a:lstStyle>
          <a:p>
            <a:pPr/>
            <a:r>
              <a:t>The marketing plan describes how the company will use the marketing mix—product, promotion, place, and price—to achieve its marketing objectives effectively within the competitive market environment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xfrm>
            <a:off x="838200" y="365127"/>
            <a:ext cx="10515600" cy="912944"/>
          </a:xfrm>
          <a:prstGeom prst="rect">
            <a:avLst/>
          </a:prstGeom>
        </p:spPr>
        <p:txBody>
          <a:bodyPr/>
          <a:lstStyle/>
          <a:p>
            <a:pPr/>
            <a:r>
              <a:t>The Exchange Process</a:t>
            </a:r>
          </a:p>
        </p:txBody>
      </p:sp>
      <p:pic>
        <p:nvPicPr>
          <p:cNvPr id="231" name="Picture 4" descr="Picture 4"/>
          <p:cNvPicPr>
            <a:picLocks noChangeAspect="1"/>
          </p:cNvPicPr>
          <p:nvPr/>
        </p:nvPicPr>
        <p:blipFill>
          <a:blip r:embed="rId3">
            <a:extLst/>
          </a:blip>
          <a:stretch>
            <a:fillRect/>
          </a:stretch>
        </p:blipFill>
        <p:spPr>
          <a:xfrm>
            <a:off x="3240114" y="1118676"/>
            <a:ext cx="6362701" cy="57277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prstGeom prst="rect">
            <a:avLst/>
          </a:prstGeom>
        </p:spPr>
        <p:txBody>
          <a:bodyPr/>
          <a:lstStyle/>
          <a:p>
            <a:pPr/>
            <a:r>
              <a:t>Theories of Consumer Behavior: The Economic Man</a:t>
            </a:r>
          </a:p>
        </p:txBody>
      </p:sp>
      <p:sp>
        <p:nvSpPr>
          <p:cNvPr id="236" name="Content Placeholder 2"/>
          <p:cNvSpPr txBox="1"/>
          <p:nvPr>
            <p:ph type="body" idx="1"/>
          </p:nvPr>
        </p:nvSpPr>
        <p:spPr>
          <a:prstGeom prst="rect">
            <a:avLst/>
          </a:prstGeom>
        </p:spPr>
        <p:txBody>
          <a:bodyPr/>
          <a:lstStyle/>
          <a:p>
            <a:pPr/>
            <a:r>
              <a:t>According to the “economic man” model, consumers are rational and narrowly self-interested, always trying to maximize the benefits they derive from the exchange process</a:t>
            </a:r>
          </a:p>
          <a:p>
            <a:pPr/>
            <a:r>
              <a:t>Limitations: People are not always rational or they define value differently than this model would suggest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Title 4"/>
          <p:cNvSpPr txBox="1"/>
          <p:nvPr>
            <p:ph type="title"/>
          </p:nvPr>
        </p:nvSpPr>
        <p:spPr>
          <a:prstGeom prst="rect">
            <a:avLst/>
          </a:prstGeom>
        </p:spPr>
        <p:txBody>
          <a:bodyPr/>
          <a:lstStyle/>
          <a:p>
            <a:pPr/>
            <a:r>
              <a:t>The Exchange Process</a:t>
            </a:r>
          </a:p>
        </p:txBody>
      </p:sp>
      <p:sp>
        <p:nvSpPr>
          <p:cNvPr id="111" name="Content Placeholder 7"/>
          <p:cNvSpPr txBox="1"/>
          <p:nvPr>
            <p:ph type="body" idx="1"/>
          </p:nvPr>
        </p:nvSpPr>
        <p:spPr>
          <a:prstGeom prst="rect">
            <a:avLst/>
          </a:prstGeom>
        </p:spPr>
        <p:txBody>
          <a:bodyPr/>
          <a:lstStyle/>
          <a:p>
            <a:pPr marL="0" indent="38100">
              <a:buSzTx/>
              <a:buNone/>
            </a:pPr>
            <a:r>
              <a:t>The act of obtaining a desired object from someone by offering something of value in return</a:t>
            </a:r>
          </a:p>
          <a:p>
            <a:pPr marL="0" indent="38100">
              <a:buSzTx/>
              <a:buNone/>
            </a:pPr>
          </a:p>
          <a:p>
            <a:pPr lvl="1" marL="685800" indent="-285750">
              <a:spcBef>
                <a:spcPts val="300"/>
              </a:spcBef>
              <a:buSzPts val="1800"/>
              <a:defRPr sz="1800"/>
            </a:pPr>
            <a:r>
              <a:t>Customer (or buyer)</a:t>
            </a:r>
          </a:p>
          <a:p>
            <a:pPr lvl="1" marL="685800" indent="-285750">
              <a:spcBef>
                <a:spcPts val="300"/>
              </a:spcBef>
              <a:buSzPts val="1800"/>
              <a:defRPr sz="1800"/>
            </a:pPr>
            <a:r>
              <a:t>Product</a:t>
            </a:r>
          </a:p>
          <a:p>
            <a:pPr lvl="1" marL="685800" indent="-285750">
              <a:spcBef>
                <a:spcPts val="300"/>
              </a:spcBef>
              <a:buSzPts val="1800"/>
              <a:defRPr sz="1800"/>
            </a:pPr>
            <a:r>
              <a:t>Provider (or seller)</a:t>
            </a:r>
          </a:p>
          <a:p>
            <a:pPr lvl="1" marL="685800" indent="-285750">
              <a:spcBef>
                <a:spcPts val="300"/>
              </a:spcBef>
              <a:buSzPts val="1800"/>
              <a:defRPr sz="1800"/>
            </a:pPr>
            <a:r>
              <a:t>Transaction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prstGeom prst="rect">
            <a:avLst/>
          </a:prstGeom>
        </p:spPr>
        <p:txBody>
          <a:bodyPr/>
          <a:lstStyle/>
          <a:p>
            <a:pPr/>
            <a:r>
              <a:t>The Stimulus – Organism - Response Model</a:t>
            </a:r>
          </a:p>
        </p:txBody>
      </p:sp>
      <p:pic>
        <p:nvPicPr>
          <p:cNvPr id="239" name="Picture 2" descr="Picture 2"/>
          <p:cNvPicPr>
            <a:picLocks noChangeAspect="1"/>
          </p:cNvPicPr>
          <p:nvPr/>
        </p:nvPicPr>
        <p:blipFill>
          <a:blip r:embed="rId3">
            <a:extLst/>
          </a:blip>
          <a:stretch>
            <a:fillRect/>
          </a:stretch>
        </p:blipFill>
        <p:spPr>
          <a:xfrm>
            <a:off x="1524000" y="1387930"/>
            <a:ext cx="9144000" cy="530383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838200" y="0"/>
            <a:ext cx="10515600" cy="1325563"/>
          </a:xfrm>
          <a:prstGeom prst="rect">
            <a:avLst/>
          </a:prstGeom>
        </p:spPr>
        <p:txBody>
          <a:bodyPr/>
          <a:lstStyle>
            <a:lvl1pPr>
              <a:defRPr sz="2800"/>
            </a:lvl1pPr>
          </a:lstStyle>
          <a:p>
            <a:pPr/>
            <a:r>
              <a:t>Factors Influencing Consumer Decisions and the Consumer Decision-Making Process</a:t>
            </a:r>
          </a:p>
        </p:txBody>
      </p:sp>
      <p:pic>
        <p:nvPicPr>
          <p:cNvPr id="244" name="Picture 4" descr="Picture 4"/>
          <p:cNvPicPr>
            <a:picLocks noChangeAspect="1"/>
          </p:cNvPicPr>
          <p:nvPr/>
        </p:nvPicPr>
        <p:blipFill>
          <a:blip r:embed="rId3">
            <a:extLst/>
          </a:blip>
          <a:stretch>
            <a:fillRect/>
          </a:stretch>
        </p:blipFill>
        <p:spPr>
          <a:xfrm>
            <a:off x="1609002" y="1259641"/>
            <a:ext cx="9162486" cy="582901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itle 1"/>
          <p:cNvSpPr txBox="1"/>
          <p:nvPr>
            <p:ph type="title"/>
          </p:nvPr>
        </p:nvSpPr>
        <p:spPr>
          <a:prstGeom prst="rect">
            <a:avLst/>
          </a:prstGeom>
        </p:spPr>
        <p:txBody>
          <a:bodyPr/>
          <a:lstStyle/>
          <a:p>
            <a:pPr/>
            <a:r>
              <a:t>Quick Review</a:t>
            </a:r>
          </a:p>
        </p:txBody>
      </p:sp>
      <p:sp>
        <p:nvSpPr>
          <p:cNvPr id="249" name="Content Placeholder 2"/>
          <p:cNvSpPr txBox="1"/>
          <p:nvPr>
            <p:ph type="body" idx="1"/>
          </p:nvPr>
        </p:nvSpPr>
        <p:spPr>
          <a:xfrm>
            <a:off x="838200" y="1588769"/>
            <a:ext cx="10515600" cy="4904104"/>
          </a:xfrm>
          <a:prstGeom prst="rect">
            <a:avLst/>
          </a:prstGeom>
        </p:spPr>
        <p:txBody>
          <a:bodyPr/>
          <a:lstStyle/>
          <a:p>
            <a:pPr/>
            <a:r>
              <a:t>What is marketing?</a:t>
            </a:r>
          </a:p>
          <a:p>
            <a:pPr/>
            <a:r>
              <a:t>Where do you experience marketing in everyday life?</a:t>
            </a:r>
          </a:p>
          <a:p>
            <a:pPr/>
            <a:r>
              <a:t>What are the differences between marketing, branding, advertising, and sales? </a:t>
            </a:r>
          </a:p>
          <a:p>
            <a:pPr/>
            <a:r>
              <a:t>What is the marketing concept? How does it differ from the production concept, the product concept,  or the selling concept?</a:t>
            </a:r>
          </a:p>
          <a:p>
            <a:pPr/>
            <a:r>
              <a:t>What is the role of marketing in building and managing customer relationships?</a:t>
            </a:r>
          </a:p>
          <a:p>
            <a:pPr/>
            <a:r>
              <a:t>How do different types of organizations, such as non-profits, consumer product (B2C) firms and business-to-business (B2B) organizations, use marketing?</a:t>
            </a:r>
          </a:p>
          <a:p>
            <a:pPr/>
            <a:r>
              <a:t>How does marketing create value for the consumer, the company, and society?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ontent Placeholder 2"/>
          <p:cNvSpPr txBox="1"/>
          <p:nvPr>
            <p:ph type="body" idx="1"/>
          </p:nvPr>
        </p:nvSpPr>
        <p:spPr>
          <a:xfrm>
            <a:off x="838200" y="448070"/>
            <a:ext cx="10515600" cy="4351339"/>
          </a:xfrm>
          <a:prstGeom prst="rect">
            <a:avLst/>
          </a:prstGeom>
        </p:spPr>
        <p:txBody>
          <a:bodyPr/>
          <a:lstStyle/>
          <a:p>
            <a:pPr/>
            <a:r>
              <a:t>Why is the customer the cornerstone of marketing?</a:t>
            </a:r>
          </a:p>
          <a:p>
            <a:pPr/>
            <a:r>
              <a:t>What are segmentation and targeting?</a:t>
            </a:r>
          </a:p>
          <a:p>
            <a:pPr/>
            <a:r>
              <a:t>What is the marketing mix?</a:t>
            </a:r>
          </a:p>
          <a:p>
            <a:pPr/>
            <a:r>
              <a:t>How do organizations use the marketing mix (often called the four Ps) to market to their target customers?</a:t>
            </a:r>
          </a:p>
          <a:p>
            <a:pPr/>
            <a:r>
              <a:t>What is the role of a marketing plan in guiding marketing activities?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4"/>
          <p:cNvSpPr txBox="1"/>
          <p:nvPr>
            <p:ph type="title"/>
          </p:nvPr>
        </p:nvSpPr>
        <p:spPr>
          <a:prstGeom prst="rect">
            <a:avLst/>
          </a:prstGeom>
        </p:spPr>
        <p:txBody>
          <a:bodyPr/>
          <a:lstStyle/>
          <a:p>
            <a:pPr/>
            <a:r>
              <a:t>What is the function of marketing?</a:t>
            </a:r>
          </a:p>
        </p:txBody>
      </p:sp>
      <p:sp>
        <p:nvSpPr>
          <p:cNvPr id="114" name="Text Placeholder 5"/>
          <p:cNvSpPr txBox="1"/>
          <p:nvPr>
            <p:ph type="body" idx="1"/>
          </p:nvPr>
        </p:nvSpPr>
        <p:spPr>
          <a:prstGeom prst="rect">
            <a:avLst/>
          </a:prstGeom>
        </p:spPr>
        <p:txBody>
          <a:bodyPr/>
          <a:lstStyle>
            <a:lvl1pPr marL="0" indent="38100">
              <a:buSzTx/>
              <a:buNone/>
            </a:lvl1pPr>
          </a:lstStyle>
          <a:p>
            <a:pPr/>
            <a:r>
              <a:t>Marketing brings value to customers, whom the business seeks to identify, satisfy, and retain.</a:t>
            </a:r>
          </a:p>
        </p:txBody>
      </p:sp>
      <p:pic>
        <p:nvPicPr>
          <p:cNvPr id="115" name="Picture 2" descr="Picture 2"/>
          <p:cNvPicPr>
            <a:picLocks noChangeAspect="1"/>
          </p:cNvPicPr>
          <p:nvPr/>
        </p:nvPicPr>
        <p:blipFill>
          <a:blip r:embed="rId3">
            <a:extLst/>
          </a:blip>
          <a:stretch>
            <a:fillRect/>
          </a:stretch>
        </p:blipFill>
        <p:spPr>
          <a:xfrm>
            <a:off x="838200" y="3429000"/>
            <a:ext cx="10946131" cy="215480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1"/>
          <p:cNvSpPr txBox="1"/>
          <p:nvPr>
            <p:ph type="title"/>
          </p:nvPr>
        </p:nvSpPr>
        <p:spPr>
          <a:prstGeom prst="rect">
            <a:avLst/>
          </a:prstGeom>
        </p:spPr>
        <p:txBody>
          <a:bodyPr/>
          <a:lstStyle/>
          <a:p>
            <a:pPr/>
            <a:r>
              <a:t>Goals of Marketing </a:t>
            </a:r>
          </a:p>
        </p:txBody>
      </p:sp>
      <p:sp>
        <p:nvSpPr>
          <p:cNvPr id="120" name="Content Placeholder 2"/>
          <p:cNvSpPr txBox="1"/>
          <p:nvPr>
            <p:ph type="body" sz="quarter" idx="1"/>
          </p:nvPr>
        </p:nvSpPr>
        <p:spPr>
          <a:xfrm>
            <a:off x="839788" y="1681163"/>
            <a:ext cx="5157788" cy="823913"/>
          </a:xfrm>
          <a:prstGeom prst="rect">
            <a:avLst/>
          </a:prstGeom>
        </p:spPr>
        <p:txBody>
          <a:bodyPr/>
          <a:lstStyle/>
          <a:p>
            <a:pPr/>
            <a:r>
              <a:t>For profit companies</a:t>
            </a:r>
          </a:p>
        </p:txBody>
      </p:sp>
      <p:sp>
        <p:nvSpPr>
          <p:cNvPr id="121" name="Content Placeholder 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38100">
              <a:spcBef>
                <a:spcPts val="700"/>
              </a:spcBef>
              <a:buSzTx/>
              <a:buNone/>
              <a:defRPr sz="2100"/>
            </a:lvl1pPr>
          </a:lstStyle>
          <a:p>
            <a:pPr/>
            <a:r>
              <a:t>Increase profits by selling products or services to customers</a:t>
            </a:r>
          </a:p>
        </p:txBody>
      </p:sp>
      <p:sp>
        <p:nvSpPr>
          <p:cNvPr id="122" name="Text Placeholder 7"/>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marL="171450" indent="0">
              <a:spcBef>
                <a:spcPts val="700"/>
              </a:spcBef>
              <a:buClrTx/>
              <a:buSzTx/>
              <a:buFontTx/>
              <a:buNone/>
              <a:defRPr b="1" sz="1800"/>
            </a:lvl1pPr>
          </a:lstStyle>
          <a:p>
            <a:pPr/>
            <a:r>
              <a:t>Not for profit organizations</a:t>
            </a:r>
          </a:p>
        </p:txBody>
      </p:sp>
      <p:sp>
        <p:nvSpPr>
          <p:cNvPr id="123" name="Text Placeholder 8"/>
          <p:cNvSpPr txBox="1"/>
          <p:nvPr>
            <p:ph type="body" idx="23"/>
          </p:nvPr>
        </p:nvSpPr>
        <p:spPr>
          <a:prstGeom prst="rect">
            <a:avLst/>
          </a:prstGeom>
          <a:extLst>
            <a:ext uri="{C572A759-6A51-4108-AA02-DFA0A04FC94B}">
              <ma14:wrappingTextBoxFlag xmlns:ma14="http://schemas.microsoft.com/office/mac/drawingml/2011/main" val="1"/>
            </a:ext>
          </a:extLst>
        </p:spPr>
        <p:txBody>
          <a:bodyPr/>
          <a:lstStyle>
            <a:lvl1pPr marL="0" indent="38100">
              <a:spcBef>
                <a:spcPts val="700"/>
              </a:spcBef>
              <a:buSzTx/>
              <a:buNone/>
              <a:defRPr sz="2100"/>
            </a:lvl1pPr>
          </a:lstStyle>
          <a:p>
            <a:pPr/>
            <a:r>
              <a:t>Promote the mission by attracting donors or participants or by raising awareness of an issue or cause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4"/>
          <p:cNvSpPr txBox="1"/>
          <p:nvPr>
            <p:ph type="title"/>
          </p:nvPr>
        </p:nvSpPr>
        <p:spPr>
          <a:prstGeom prst="rect">
            <a:avLst/>
          </a:prstGeom>
        </p:spPr>
        <p:txBody>
          <a:bodyPr/>
          <a:lstStyle/>
          <a:p>
            <a:pPr/>
            <a:r>
              <a:t>Difference Between Customers and Consumers</a:t>
            </a:r>
          </a:p>
        </p:txBody>
      </p:sp>
      <p:sp>
        <p:nvSpPr>
          <p:cNvPr id="126" name="Content Placeholder 2"/>
          <p:cNvSpPr txBox="1"/>
          <p:nvPr>
            <p:ph type="body" sz="half" idx="1"/>
          </p:nvPr>
        </p:nvSpPr>
        <p:spPr>
          <a:xfrm>
            <a:off x="838200" y="1825625"/>
            <a:ext cx="5257800" cy="4351338"/>
          </a:xfrm>
          <a:prstGeom prst="rect">
            <a:avLst/>
          </a:prstGeom>
        </p:spPr>
        <p:txBody>
          <a:bodyPr/>
          <a:lstStyle/>
          <a:p>
            <a:pPr>
              <a:defRPr b="1"/>
            </a:pPr>
            <a:r>
              <a:t>Customers</a:t>
            </a:r>
            <a:r>
              <a:rPr b="0"/>
              <a:t> are the individuals who buy the product </a:t>
            </a:r>
            <a:endParaRPr b="0"/>
          </a:p>
          <a:p>
            <a:pPr>
              <a:defRPr b="1"/>
            </a:pPr>
            <a:r>
              <a:t>Consumers</a:t>
            </a:r>
            <a:r>
              <a:rPr b="0"/>
              <a:t> are the individuals who actually use the product</a:t>
            </a:r>
          </a:p>
        </p:txBody>
      </p:sp>
      <p:sp>
        <p:nvSpPr>
          <p:cNvPr id="127" name="Content Placeholder 3"/>
          <p:cNvSpPr txBox="1"/>
          <p:nvPr/>
        </p:nvSpPr>
        <p:spPr>
          <a:xfrm>
            <a:off x="6217925" y="1825625"/>
            <a:ext cx="5090151" cy="435133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indent="38100">
              <a:lnSpc>
                <a:spcPct val="90000"/>
              </a:lnSpc>
              <a:spcBef>
                <a:spcPts val="1000"/>
              </a:spcBef>
              <a:defRPr sz="2100">
                <a:latin typeface="Century Gothic"/>
                <a:ea typeface="Century Gothic"/>
                <a:cs typeface="Century Gothic"/>
                <a:sym typeface="Century Gothic"/>
              </a:defRPr>
            </a:pPr>
            <a:r>
              <a:t>The customer and the consumer are not always the same</a:t>
            </a:r>
            <a:endParaRPr sz="2800"/>
          </a:p>
          <a:p>
            <a:pPr marL="457200" indent="-406400">
              <a:lnSpc>
                <a:spcPct val="90000"/>
              </a:lnSpc>
              <a:spcBef>
                <a:spcPts val="1000"/>
              </a:spcBef>
              <a:buClr>
                <a:srgbClr val="000000"/>
              </a:buClr>
              <a:buSzPts val="2100"/>
              <a:buFont typeface="Arial"/>
              <a:buChar char="•"/>
              <a:defRPr sz="2100">
                <a:latin typeface="Century Gothic"/>
                <a:ea typeface="Century Gothic"/>
                <a:cs typeface="Century Gothic"/>
                <a:sym typeface="Century Gothic"/>
              </a:defRPr>
            </a:pPr>
            <a:r>
              <a:t>Example: A food distributor’s customer is the restaurant, not the diner who is the consumer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lvl1pPr algn="ctr"/>
          </a:lstStyle>
          <a:p>
            <a:pPr/>
            <a:r>
              <a:t>The Role of Marketing</a:t>
            </a:r>
          </a:p>
        </p:txBody>
      </p:sp>
      <p:pic>
        <p:nvPicPr>
          <p:cNvPr id="130" name="Picture 4" descr="Picture 4"/>
          <p:cNvPicPr>
            <a:picLocks noChangeAspect="1"/>
          </p:cNvPicPr>
          <p:nvPr/>
        </p:nvPicPr>
        <p:blipFill>
          <a:blip r:embed="rId3">
            <a:extLst/>
          </a:blip>
          <a:stretch>
            <a:fillRect/>
          </a:stretch>
        </p:blipFill>
        <p:spPr>
          <a:xfrm>
            <a:off x="2279650" y="1474469"/>
            <a:ext cx="7744460" cy="525018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prstGeom prst="rect">
            <a:avLst/>
          </a:prstGeom>
        </p:spPr>
        <p:txBody>
          <a:bodyPr/>
          <a:lstStyle/>
          <a:p>
            <a:pPr/>
            <a:r>
              <a:t>How does Marketing Serve Customers?</a:t>
            </a:r>
          </a:p>
        </p:txBody>
      </p:sp>
      <p:sp>
        <p:nvSpPr>
          <p:cNvPr id="135" name="Content Placeholder 2"/>
          <p:cNvSpPr txBox="1"/>
          <p:nvPr>
            <p:ph type="body" idx="1"/>
          </p:nvPr>
        </p:nvSpPr>
        <p:spPr>
          <a:prstGeom prst="rect">
            <a:avLst/>
          </a:prstGeom>
        </p:spPr>
        <p:txBody>
          <a:bodyPr/>
          <a:lstStyle>
            <a:lvl1pPr marL="0" indent="38100">
              <a:buSzTx/>
              <a:buNone/>
            </a:lvl1pPr>
          </a:lstStyle>
          <a:p>
            <a:pPr/>
            <a:r>
              <a:t>Marketing can help customers find goods and services that are valuable to them</a:t>
            </a:r>
          </a:p>
        </p:txBody>
      </p:sp>
      <p:pic>
        <p:nvPicPr>
          <p:cNvPr id="136" name="Picture 6" descr="Picture 6"/>
          <p:cNvPicPr>
            <a:picLocks noChangeAspect="1"/>
          </p:cNvPicPr>
          <p:nvPr/>
        </p:nvPicPr>
        <p:blipFill>
          <a:blip r:embed="rId3">
            <a:extLst/>
          </a:blip>
          <a:stretch>
            <a:fillRect/>
          </a:stretch>
        </p:blipFill>
        <p:spPr>
          <a:xfrm>
            <a:off x="2943335" y="2560392"/>
            <a:ext cx="6326790" cy="40901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prstGeom prst="rect">
            <a:avLst/>
          </a:prstGeom>
        </p:spPr>
        <p:txBody>
          <a:bodyPr/>
          <a:lstStyle/>
          <a:p>
            <a:pPr/>
            <a:r>
              <a:t>How Does Marketing Serve Society?</a:t>
            </a:r>
          </a:p>
        </p:txBody>
      </p:sp>
      <p:sp>
        <p:nvSpPr>
          <p:cNvPr id="141" name="Content Placeholder 2"/>
          <p:cNvSpPr txBox="1"/>
          <p:nvPr>
            <p:ph type="body" idx="1"/>
          </p:nvPr>
        </p:nvSpPr>
        <p:spPr>
          <a:prstGeom prst="rect">
            <a:avLst/>
          </a:prstGeom>
        </p:spPr>
        <p:txBody>
          <a:bodyPr/>
          <a:lstStyle/>
          <a:p>
            <a:pPr/>
            <a:r>
              <a:t>Marketing helps customers and businesses find each other to make exchanges that benefit them both</a:t>
            </a:r>
          </a:p>
          <a:p>
            <a:pPr/>
            <a:r>
              <a:t>Marketing can spread ideas and innovation</a:t>
            </a:r>
          </a:p>
        </p:txBody>
      </p:sp>
      <p:pic>
        <p:nvPicPr>
          <p:cNvPr id="142" name="Picture 4" descr="Picture 4"/>
          <p:cNvPicPr>
            <a:picLocks noChangeAspect="1"/>
          </p:cNvPicPr>
          <p:nvPr/>
        </p:nvPicPr>
        <p:blipFill>
          <a:blip r:embed="rId3">
            <a:extLst/>
          </a:blip>
          <a:stretch>
            <a:fillRect/>
          </a:stretch>
        </p:blipFill>
        <p:spPr>
          <a:xfrm>
            <a:off x="2152650" y="3751953"/>
            <a:ext cx="7833360" cy="261239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arketing">
  <a:themeElements>
    <a:clrScheme name="marketing">
      <a:dk1>
        <a:srgbClr val="000000"/>
      </a:dk1>
      <a:lt1>
        <a:srgbClr val="F1F7FB">
          <a:alpha val="80000"/>
        </a:srgbClr>
      </a:lt1>
      <a:dk2>
        <a:srgbClr val="A7A7A7"/>
      </a:dk2>
      <a:lt2>
        <a:srgbClr val="535353"/>
      </a:lt2>
      <a:accent1>
        <a:srgbClr val="4A66AC"/>
      </a:accent1>
      <a:accent2>
        <a:srgbClr val="629DD1"/>
      </a:accent2>
      <a:accent3>
        <a:srgbClr val="297FD5"/>
      </a:accent3>
      <a:accent4>
        <a:srgbClr val="7F8FA9"/>
      </a:accent4>
      <a:accent5>
        <a:srgbClr val="5AA2AE"/>
      </a:accent5>
      <a:accent6>
        <a:srgbClr val="9D90A0"/>
      </a:accent6>
      <a:hlink>
        <a:srgbClr val="0000FF"/>
      </a:hlink>
      <a:folHlink>
        <a:srgbClr val="FF00FF"/>
      </a:folHlink>
    </a:clrScheme>
    <a:fontScheme name="marketing">
      <a:majorFont>
        <a:latin typeface="Calibri"/>
        <a:ea typeface="Calibri"/>
        <a:cs typeface="Calibri"/>
      </a:majorFont>
      <a:minorFont>
        <a:latin typeface="Helvetica"/>
        <a:ea typeface="Helvetica"/>
        <a:cs typeface="Helvetica"/>
      </a:minorFont>
    </a:fontScheme>
    <a:fmtScheme name="market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rketing">
  <a:themeElements>
    <a:clrScheme name="marketing">
      <a:dk1>
        <a:srgbClr val="000000"/>
      </a:dk1>
      <a:lt1>
        <a:srgbClr val="FFFFFF"/>
      </a:lt1>
      <a:dk2>
        <a:srgbClr val="A7A7A7"/>
      </a:dk2>
      <a:lt2>
        <a:srgbClr val="535353"/>
      </a:lt2>
      <a:accent1>
        <a:srgbClr val="4A66AC"/>
      </a:accent1>
      <a:accent2>
        <a:srgbClr val="629DD1"/>
      </a:accent2>
      <a:accent3>
        <a:srgbClr val="297FD5"/>
      </a:accent3>
      <a:accent4>
        <a:srgbClr val="7F8FA9"/>
      </a:accent4>
      <a:accent5>
        <a:srgbClr val="5AA2AE"/>
      </a:accent5>
      <a:accent6>
        <a:srgbClr val="9D90A0"/>
      </a:accent6>
      <a:hlink>
        <a:srgbClr val="0000FF"/>
      </a:hlink>
      <a:folHlink>
        <a:srgbClr val="FF00FF"/>
      </a:folHlink>
    </a:clrScheme>
    <a:fontScheme name="marketing">
      <a:majorFont>
        <a:latin typeface="Calibri"/>
        <a:ea typeface="Calibri"/>
        <a:cs typeface="Calibri"/>
      </a:majorFont>
      <a:minorFont>
        <a:latin typeface="Helvetica"/>
        <a:ea typeface="Helvetica"/>
        <a:cs typeface="Helvetica"/>
      </a:minorFont>
    </a:fontScheme>
    <a:fmtScheme name="market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